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21.gif" ContentType="image/gif"/>
  <Override PartName="/ppt/media/image1.png" ContentType="image/png"/>
  <Override PartName="/ppt/media/image22.gif" ContentType="image/gif"/>
  <Override PartName="/ppt/media/image2.png" ContentType="image/png"/>
  <Override PartName="/ppt/media/image3.jpeg" ContentType="image/jpeg"/>
  <Override PartName="/ppt/media/image24.gif" ContentType="image/gif"/>
  <Override PartName="/ppt/media/image4.png" ContentType="image/png"/>
  <Override PartName="/ppt/media/image6.jpeg" ContentType="image/jpeg"/>
  <Override PartName="/ppt/media/image7.png" ContentType="image/png"/>
  <Override PartName="/ppt/media/image5.jpeg" ContentType="image/jpeg"/>
  <Override PartName="/ppt/media/image11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jpeg" ContentType="image/jpeg"/>
  <Override PartName="/ppt/media/image23.gif" ContentType="image/gif"/>
  <Override PartName="/ppt/media/image18.png" ContentType="image/png"/>
  <Override PartName="/ppt/media/image19.png" ContentType="image/png"/>
  <Override PartName="/ppt/media/image20.png" ContentType="image/png"/>
  <Override PartName="/ppt/media/image25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0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9144000" cy="6858000"/>
  <p:notesSz cx="6797675" cy="992822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rgbClr val="0f6428"/>
            </a:solidFill>
            <a:ln cap="rnd" w="25560">
              <a:solidFill>
                <a:srgbClr val="0f6428"/>
              </a:solidFill>
              <a:round/>
            </a:ln>
          </c:spPr>
          <c:marker>
            <c:symbol val="circle"/>
            <c:size val="5"/>
            <c:spPr>
              <a:solidFill>
                <a:srgbClr val="0f6428"/>
              </a:solidFill>
            </c:spPr>
          </c:marker>
          <c:dPt>
            <c:idx val="1"/>
            <c:marker>
              <c:symbol val="circle"/>
              <c:size val="5"/>
              <c:spPr>
                <a:solidFill>
                  <a:srgbClr val="0f6428"/>
                </a:solidFill>
              </c:spPr>
            </c:marker>
          </c:dPt>
          <c:dLbls>
            <c:dLbl>
              <c:idx val="1"/>
              <c:txPr>
                <a:bodyPr wrap="square"/>
                <a:lstStyle/>
                <a:p>
                  <a:pPr>
                    <a:defRPr b="0" lang="en-GB" sz="1000" spc="-1" strike="noStrike">
                      <a:solidFill>
                        <a:srgbClr val="151515"/>
                      </a:solidFill>
                      <a:latin typeface="Arial"/>
                    </a:defRPr>
                  </a:pPr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lang="en-GB" sz="1000" spc="-1" strike="noStrike">
                    <a:solidFill>
                      <a:srgbClr val="151515"/>
                    </a:solidFill>
                    <a:latin typeface="Arial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1</c:f>
              <c:numCache>
                <c:formatCode>General</c:formatCode>
                <c:ptCount val="192"/>
                <c:pt idx="0">
                  <c:v>30</c:v>
                </c:pt>
                <c:pt idx="1">
                  <c:v>5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10</c:v>
                </c:pt>
                <c:pt idx="26">
                  <c:v>10</c:v>
                </c:pt>
                <c:pt idx="27">
                  <c:v>10</c:v>
                </c:pt>
                <c:pt idx="28">
                  <c:v>10</c:v>
                </c:pt>
                <c:pt idx="29">
                  <c:v>10</c:v>
                </c:pt>
                <c:pt idx="30">
                  <c:v>10</c:v>
                </c:pt>
                <c:pt idx="31">
                  <c:v>10</c:v>
                </c:pt>
                <c:pt idx="32">
                  <c:v>9.5</c:v>
                </c:pt>
                <c:pt idx="33">
                  <c:v>9.5</c:v>
                </c:pt>
                <c:pt idx="34">
                  <c:v>9.5</c:v>
                </c:pt>
                <c:pt idx="35">
                  <c:v>9.5</c:v>
                </c:pt>
                <c:pt idx="36">
                  <c:v>9.5</c:v>
                </c:pt>
                <c:pt idx="37">
                  <c:v>9.5</c:v>
                </c:pt>
                <c:pt idx="38">
                  <c:v>9.5</c:v>
                </c:pt>
                <c:pt idx="39">
                  <c:v>9.5</c:v>
                </c:pt>
                <c:pt idx="40">
                  <c:v>9.5</c:v>
                </c:pt>
                <c:pt idx="41">
                  <c:v>9.5</c:v>
                </c:pt>
                <c:pt idx="42">
                  <c:v>9.5</c:v>
                </c:pt>
                <c:pt idx="43">
                  <c:v>9.5</c:v>
                </c:pt>
                <c:pt idx="44">
                  <c:v>9.5</c:v>
                </c:pt>
                <c:pt idx="45">
                  <c:v>9.5</c:v>
                </c:pt>
                <c:pt idx="46">
                  <c:v>9.5</c:v>
                </c:pt>
                <c:pt idx="47">
                  <c:v>9.5</c:v>
                </c:pt>
                <c:pt idx="48">
                  <c:v>9.5</c:v>
                </c:pt>
                <c:pt idx="49">
                  <c:v>9.5</c:v>
                </c:pt>
                <c:pt idx="50">
                  <c:v>9.5</c:v>
                </c:pt>
                <c:pt idx="51">
                  <c:v>9.5</c:v>
                </c:pt>
                <c:pt idx="52">
                  <c:v>9</c:v>
                </c:pt>
                <c:pt idx="53">
                  <c:v>9</c:v>
                </c:pt>
                <c:pt idx="54">
                  <c:v>9</c:v>
                </c:pt>
                <c:pt idx="55">
                  <c:v>9</c:v>
                </c:pt>
                <c:pt idx="56">
                  <c:v>9</c:v>
                </c:pt>
                <c:pt idx="57">
                  <c:v>9</c:v>
                </c:pt>
                <c:pt idx="58">
                  <c:v>9</c:v>
                </c:pt>
                <c:pt idx="59">
                  <c:v>9</c:v>
                </c:pt>
                <c:pt idx="60">
                  <c:v>9</c:v>
                </c:pt>
                <c:pt idx="61">
                  <c:v>9</c:v>
                </c:pt>
                <c:pt idx="62">
                  <c:v>9</c:v>
                </c:pt>
                <c:pt idx="63">
                  <c:v>9</c:v>
                </c:pt>
                <c:pt idx="64">
                  <c:v>9</c:v>
                </c:pt>
                <c:pt idx="65">
                  <c:v>9</c:v>
                </c:pt>
                <c:pt idx="66">
                  <c:v>9</c:v>
                </c:pt>
                <c:pt idx="67">
                  <c:v>9</c:v>
                </c:pt>
                <c:pt idx="68">
                  <c:v>9</c:v>
                </c:pt>
                <c:pt idx="69">
                  <c:v>9</c:v>
                </c:pt>
                <c:pt idx="70">
                  <c:v>9</c:v>
                </c:pt>
                <c:pt idx="71">
                  <c:v>9</c:v>
                </c:pt>
                <c:pt idx="72">
                  <c:v>8.5</c:v>
                </c:pt>
                <c:pt idx="73">
                  <c:v>8.5</c:v>
                </c:pt>
                <c:pt idx="74">
                  <c:v>8.5</c:v>
                </c:pt>
                <c:pt idx="75">
                  <c:v>8.5</c:v>
                </c:pt>
                <c:pt idx="76">
                  <c:v>8.5</c:v>
                </c:pt>
                <c:pt idx="77">
                  <c:v>8.5</c:v>
                </c:pt>
                <c:pt idx="78">
                  <c:v>8.5</c:v>
                </c:pt>
                <c:pt idx="79">
                  <c:v>8.5</c:v>
                </c:pt>
                <c:pt idx="80">
                  <c:v>8.5</c:v>
                </c:pt>
                <c:pt idx="81">
                  <c:v>8.5</c:v>
                </c:pt>
                <c:pt idx="82">
                  <c:v>8.5</c:v>
                </c:pt>
                <c:pt idx="83">
                  <c:v>8.5</c:v>
                </c:pt>
                <c:pt idx="84">
                  <c:v>8.5</c:v>
                </c:pt>
                <c:pt idx="85">
                  <c:v>8.5</c:v>
                </c:pt>
                <c:pt idx="86">
                  <c:v>8.5</c:v>
                </c:pt>
                <c:pt idx="87">
                  <c:v>8.5</c:v>
                </c:pt>
                <c:pt idx="88">
                  <c:v>8.5</c:v>
                </c:pt>
                <c:pt idx="89">
                  <c:v>8.5</c:v>
                </c:pt>
                <c:pt idx="90">
                  <c:v>8.5</c:v>
                </c:pt>
                <c:pt idx="91">
                  <c:v>8.5</c:v>
                </c:pt>
                <c:pt idx="92">
                  <c:v>8</c:v>
                </c:pt>
                <c:pt idx="93">
                  <c:v>8</c:v>
                </c:pt>
                <c:pt idx="94">
                  <c:v>8</c:v>
                </c:pt>
                <c:pt idx="95">
                  <c:v>8</c:v>
                </c:pt>
                <c:pt idx="96">
                  <c:v>8</c:v>
                </c:pt>
                <c:pt idx="97">
                  <c:v>8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7.5</c:v>
                </c:pt>
                <c:pt idx="113">
                  <c:v>7.5</c:v>
                </c:pt>
                <c:pt idx="114">
                  <c:v>7.5</c:v>
                </c:pt>
                <c:pt idx="115">
                  <c:v>7.5</c:v>
                </c:pt>
                <c:pt idx="116">
                  <c:v>7.5</c:v>
                </c:pt>
                <c:pt idx="117">
                  <c:v>7.5</c:v>
                </c:pt>
                <c:pt idx="118">
                  <c:v>7.5</c:v>
                </c:pt>
                <c:pt idx="119">
                  <c:v>7.5</c:v>
                </c:pt>
                <c:pt idx="120">
                  <c:v>7.5</c:v>
                </c:pt>
                <c:pt idx="121">
                  <c:v>7.5</c:v>
                </c:pt>
                <c:pt idx="122">
                  <c:v>7.5</c:v>
                </c:pt>
                <c:pt idx="123">
                  <c:v>7.5</c:v>
                </c:pt>
                <c:pt idx="124">
                  <c:v>7.5</c:v>
                </c:pt>
                <c:pt idx="125">
                  <c:v>7.5</c:v>
                </c:pt>
                <c:pt idx="126">
                  <c:v>7.5</c:v>
                </c:pt>
                <c:pt idx="127">
                  <c:v>7.5</c:v>
                </c:pt>
                <c:pt idx="128">
                  <c:v>7.5</c:v>
                </c:pt>
                <c:pt idx="129">
                  <c:v>7.5</c:v>
                </c:pt>
                <c:pt idx="130">
                  <c:v>7.5</c:v>
                </c:pt>
                <c:pt idx="131">
                  <c:v>7.5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7</c:v>
                </c:pt>
                <c:pt idx="141">
                  <c:v>7</c:v>
                </c:pt>
                <c:pt idx="142">
                  <c:v>7</c:v>
                </c:pt>
                <c:pt idx="143">
                  <c:v>7</c:v>
                </c:pt>
                <c:pt idx="144">
                  <c:v>7</c:v>
                </c:pt>
                <c:pt idx="145">
                  <c:v>7</c:v>
                </c:pt>
                <c:pt idx="146">
                  <c:v>7</c:v>
                </c:pt>
                <c:pt idx="147">
                  <c:v>7</c:v>
                </c:pt>
                <c:pt idx="148">
                  <c:v>7</c:v>
                </c:pt>
                <c:pt idx="149">
                  <c:v>7</c:v>
                </c:pt>
                <c:pt idx="150">
                  <c:v>7</c:v>
                </c:pt>
                <c:pt idx="151">
                  <c:v>7</c:v>
                </c:pt>
                <c:pt idx="152">
                  <c:v>6.5</c:v>
                </c:pt>
                <c:pt idx="153">
                  <c:v>6.5</c:v>
                </c:pt>
                <c:pt idx="154">
                  <c:v>6.5</c:v>
                </c:pt>
                <c:pt idx="155">
                  <c:v>6.5</c:v>
                </c:pt>
                <c:pt idx="156">
                  <c:v>6.5</c:v>
                </c:pt>
                <c:pt idx="157">
                  <c:v>6.5</c:v>
                </c:pt>
                <c:pt idx="158">
                  <c:v>6.5</c:v>
                </c:pt>
                <c:pt idx="159">
                  <c:v>6.5</c:v>
                </c:pt>
                <c:pt idx="160">
                  <c:v>6.5</c:v>
                </c:pt>
                <c:pt idx="161">
                  <c:v>6.5</c:v>
                </c:pt>
                <c:pt idx="162">
                  <c:v>6.5</c:v>
                </c:pt>
                <c:pt idx="163">
                  <c:v>6.5</c:v>
                </c:pt>
                <c:pt idx="164">
                  <c:v>6.5</c:v>
                </c:pt>
                <c:pt idx="165">
                  <c:v>6.5</c:v>
                </c:pt>
                <c:pt idx="166">
                  <c:v>6.5</c:v>
                </c:pt>
                <c:pt idx="167">
                  <c:v>6.5</c:v>
                </c:pt>
                <c:pt idx="168">
                  <c:v>6.5</c:v>
                </c:pt>
                <c:pt idx="169">
                  <c:v>6.5</c:v>
                </c:pt>
                <c:pt idx="170">
                  <c:v>6.5</c:v>
                </c:pt>
                <c:pt idx="171">
                  <c:v>6.5</c:v>
                </c:pt>
                <c:pt idx="172">
                  <c:v>6</c:v>
                </c:pt>
                <c:pt idx="173">
                  <c:v>6</c:v>
                </c:pt>
                <c:pt idx="174">
                  <c:v>6</c:v>
                </c:pt>
                <c:pt idx="175">
                  <c:v>6</c:v>
                </c:pt>
                <c:pt idx="176">
                  <c:v>6</c:v>
                </c:pt>
                <c:pt idx="177">
                  <c:v>6</c:v>
                </c:pt>
                <c:pt idx="178">
                  <c:v>6</c:v>
                </c:pt>
                <c:pt idx="179">
                  <c:v>6</c:v>
                </c:pt>
                <c:pt idx="180">
                  <c:v>6</c:v>
                </c:pt>
                <c:pt idx="181">
                  <c:v>6</c:v>
                </c:pt>
                <c:pt idx="182">
                  <c:v>6</c:v>
                </c:pt>
                <c:pt idx="183">
                  <c:v>6</c:v>
                </c:pt>
                <c:pt idx="184">
                  <c:v>6</c:v>
                </c:pt>
                <c:pt idx="185">
                  <c:v>6</c:v>
                </c:pt>
                <c:pt idx="186">
                  <c:v>6</c:v>
                </c:pt>
                <c:pt idx="187">
                  <c:v>6</c:v>
                </c:pt>
                <c:pt idx="188">
                  <c:v>6</c:v>
                </c:pt>
                <c:pt idx="189">
                  <c:v>6</c:v>
                </c:pt>
                <c:pt idx="190">
                  <c:v>6</c:v>
                </c:pt>
                <c:pt idx="191">
                  <c:v>6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92"/>
                <c:pt idx="0">
                  <c:v>49.1</c:v>
                </c:pt>
                <c:pt idx="1">
                  <c:v>49.1</c:v>
                </c:pt>
                <c:pt idx="3">
                  <c:v>49</c:v>
                </c:pt>
                <c:pt idx="10">
                  <c:v>49.1</c:v>
                </c:pt>
                <c:pt idx="13">
                  <c:v>48.5</c:v>
                </c:pt>
                <c:pt idx="22">
                  <c:v>48.5</c:v>
                </c:pt>
                <c:pt idx="30">
                  <c:v>48.7</c:v>
                </c:pt>
                <c:pt idx="33">
                  <c:v>48.4</c:v>
                </c:pt>
                <c:pt idx="42">
                  <c:v>48.4</c:v>
                </c:pt>
                <c:pt idx="50">
                  <c:v>48.4</c:v>
                </c:pt>
                <c:pt idx="53">
                  <c:v>48.4</c:v>
                </c:pt>
                <c:pt idx="62">
                  <c:v>48.3</c:v>
                </c:pt>
                <c:pt idx="70">
                  <c:v>48.4</c:v>
                </c:pt>
                <c:pt idx="73">
                  <c:v>48.2</c:v>
                </c:pt>
                <c:pt idx="82">
                  <c:v>48.3</c:v>
                </c:pt>
                <c:pt idx="90">
                  <c:v>48.3</c:v>
                </c:pt>
                <c:pt idx="93">
                  <c:v>48.1</c:v>
                </c:pt>
                <c:pt idx="102">
                  <c:v>48.1</c:v>
                </c:pt>
                <c:pt idx="110">
                  <c:v>48.1</c:v>
                </c:pt>
                <c:pt idx="113">
                  <c:v>47.8</c:v>
                </c:pt>
                <c:pt idx="122">
                  <c:v>47.9</c:v>
                </c:pt>
                <c:pt idx="130">
                  <c:v>47.9</c:v>
                </c:pt>
                <c:pt idx="133">
                  <c:v>47.8</c:v>
                </c:pt>
                <c:pt idx="142">
                  <c:v>47.6</c:v>
                </c:pt>
                <c:pt idx="150">
                  <c:v>47.8</c:v>
                </c:pt>
                <c:pt idx="153">
                  <c:v>47.3</c:v>
                </c:pt>
                <c:pt idx="162">
                  <c:v>47.4</c:v>
                </c:pt>
                <c:pt idx="170">
                  <c:v>47.4</c:v>
                </c:pt>
                <c:pt idx="173">
                  <c:v>47.1</c:v>
                </c:pt>
                <c:pt idx="182">
                  <c:v>47.2</c:v>
                </c:pt>
                <c:pt idx="190">
                  <c:v>46.9</c:v>
                </c:pt>
              </c:numCache>
            </c:numRef>
          </c:yVal>
          <c:smooth val="0"/>
        </c:ser>
        <c:axId val="66530239"/>
        <c:axId val="49732482"/>
      </c:scatterChart>
      <c:valAx>
        <c:axId val="66530239"/>
        <c:scaling>
          <c:orientation val="maxMin"/>
          <c:max val="30"/>
          <c:min val="5"/>
        </c:scaling>
        <c:delete val="0"/>
        <c:axPos val="b"/>
        <c:title>
          <c:tx>
            <c:rich>
              <a:bodyPr rot="0"/>
              <a:lstStyle/>
              <a:p>
                <a:pPr>
                  <a:defRPr b="0" lang="en-GB" sz="1600" spc="-1" strike="noStrike">
                    <a:solidFill>
                      <a:srgbClr val="151515"/>
                    </a:solidFill>
                    <a:latin typeface="Arial"/>
                  </a:defRPr>
                </a:pPr>
                <a:r>
                  <a:rPr b="0" lang="en-GB" sz="1600" spc="-1" strike="noStrike">
                    <a:solidFill>
                      <a:srgbClr val="151515"/>
                    </a:solidFill>
                    <a:latin typeface="Arial"/>
                  </a:rPr>
                  <a:t>refill time [s]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#,##0" sourceLinked="0"/>
        <c:majorTickMark val="out"/>
        <c:minorTickMark val="none"/>
        <c:tickLblPos val="nextTo"/>
        <c:spPr>
          <a:ln w="9360">
            <a:solidFill>
              <a:srgbClr val="c4c4c4"/>
            </a:solidFill>
            <a:round/>
          </a:ln>
        </c:spPr>
        <c:txPr>
          <a:bodyPr/>
          <a:lstStyle/>
          <a:p>
            <a:pPr>
              <a:defRPr b="0" lang="en-GB" sz="1400" spc="-1" strike="noStrike">
                <a:solidFill>
                  <a:srgbClr val="151515"/>
                </a:solidFill>
                <a:latin typeface="Arial"/>
              </a:defRPr>
            </a:pPr>
          </a:p>
        </c:txPr>
        <c:crossAx val="49732482"/>
        <c:crosses val="autoZero"/>
        <c:crossBetween val="midCat"/>
      </c:valAx>
      <c:valAx>
        <c:axId val="49732482"/>
        <c:scaling>
          <c:orientation val="minMax"/>
          <c:max val="50"/>
          <c:min val="46"/>
        </c:scaling>
        <c:delete val="0"/>
        <c:axPos val="l"/>
        <c:majorGridlines>
          <c:spPr>
            <a:ln w="12600">
              <a:solidFill>
                <a:srgbClr val="b5b5b5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lang="en-US" sz="1600" spc="-1" strike="noStrike">
                    <a:solidFill>
                      <a:srgbClr val="151515"/>
                    </a:solidFill>
                    <a:latin typeface="Arial"/>
                  </a:defRPr>
                </a:pPr>
                <a:r>
                  <a:rPr b="0" lang="en-US" sz="1600" spc="-1" strike="noStrike">
                    <a:solidFill>
                      <a:srgbClr val="151515"/>
                    </a:solidFill>
                    <a:latin typeface="Arial"/>
                  </a:rPr>
                  <a:t>peak pressure [bar m]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&quot;    &quot;#,##0" sourceLinked="0"/>
        <c:majorTickMark val="out"/>
        <c:minorTickMark val="none"/>
        <c:tickLblPos val="nextTo"/>
        <c:spPr>
          <a:ln w="9360">
            <a:solidFill>
              <a:srgbClr val="c4c4c4"/>
            </a:solidFill>
            <a:round/>
          </a:ln>
        </c:spPr>
        <c:txPr>
          <a:bodyPr/>
          <a:lstStyle/>
          <a:p>
            <a:pPr>
              <a:defRPr b="0" lang="en-GB" sz="1400" spc="-1" strike="noStrike">
                <a:solidFill>
                  <a:srgbClr val="151515"/>
                </a:solidFill>
                <a:latin typeface="Arial"/>
              </a:defRPr>
            </a:pPr>
          </a:p>
        </c:txPr>
        <c:crossAx val="66530239"/>
        <c:crosses val="autoZero"/>
        <c:crossBetween val="midCat"/>
        <c:majorUnit val="1"/>
        <c:minorUnit val="0.5"/>
      </c:valAx>
      <c:spPr>
        <a:noFill/>
        <a:ln w="0">
          <a:noFill/>
        </a:ln>
      </c:spPr>
    </c:plotArea>
    <c:plotVisOnly val="1"/>
    <c:dispBlanksAs val="gap"/>
  </c:chart>
  <c:spPr>
    <a:noFill/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rgbClr val="0f6428"/>
            </a:solidFill>
            <a:ln cap="rnd" w="25560">
              <a:solidFill>
                <a:srgbClr val="0f6428"/>
              </a:solidFill>
              <a:round/>
            </a:ln>
          </c:spPr>
          <c:marker>
            <c:symbol val="circle"/>
            <c:size val="5"/>
            <c:spPr>
              <a:solidFill>
                <a:srgbClr val="0f6428"/>
              </a:solidFill>
            </c:spPr>
          </c:marker>
          <c:dPt>
            <c:idx val="1"/>
            <c:marker>
              <c:symbol val="circle"/>
              <c:size val="5"/>
              <c:spPr>
                <a:solidFill>
                  <a:srgbClr val="0f6428"/>
                </a:solidFill>
              </c:spPr>
            </c:marker>
          </c:dPt>
          <c:dLbls>
            <c:dLbl>
              <c:idx val="1"/>
              <c:txPr>
                <a:bodyPr wrap="square"/>
                <a:lstStyle/>
                <a:p>
                  <a:pPr>
                    <a:defRPr b="0" lang="en-GB" sz="1000" spc="-1" strike="noStrike">
                      <a:solidFill>
                        <a:srgbClr val="151515"/>
                      </a:solidFill>
                      <a:latin typeface="Arial"/>
                    </a:defRPr>
                  </a:pPr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lang="en-GB" sz="1000" spc="-1" strike="noStrike">
                    <a:solidFill>
                      <a:srgbClr val="151515"/>
                    </a:solidFill>
                    <a:latin typeface="Arial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1</c:f>
              <c:numCache>
                <c:formatCode>General</c:formatCode>
                <c:ptCount val="192"/>
                <c:pt idx="0">
                  <c:v>30</c:v>
                </c:pt>
                <c:pt idx="1">
                  <c:v>5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10</c:v>
                </c:pt>
                <c:pt idx="26">
                  <c:v>10</c:v>
                </c:pt>
                <c:pt idx="27">
                  <c:v>10</c:v>
                </c:pt>
                <c:pt idx="28">
                  <c:v>10</c:v>
                </c:pt>
                <c:pt idx="29">
                  <c:v>10</c:v>
                </c:pt>
                <c:pt idx="30">
                  <c:v>10</c:v>
                </c:pt>
                <c:pt idx="31">
                  <c:v>10</c:v>
                </c:pt>
                <c:pt idx="32">
                  <c:v>9.5</c:v>
                </c:pt>
                <c:pt idx="33">
                  <c:v>9.5</c:v>
                </c:pt>
                <c:pt idx="34">
                  <c:v>9.5</c:v>
                </c:pt>
                <c:pt idx="35">
                  <c:v>9.5</c:v>
                </c:pt>
                <c:pt idx="36">
                  <c:v>9.5</c:v>
                </c:pt>
                <c:pt idx="37">
                  <c:v>9.5</c:v>
                </c:pt>
                <c:pt idx="38">
                  <c:v>9.5</c:v>
                </c:pt>
                <c:pt idx="39">
                  <c:v>9.5</c:v>
                </c:pt>
                <c:pt idx="40">
                  <c:v>9.5</c:v>
                </c:pt>
                <c:pt idx="41">
                  <c:v>9.5</c:v>
                </c:pt>
                <c:pt idx="42">
                  <c:v>9.5</c:v>
                </c:pt>
                <c:pt idx="43">
                  <c:v>9.5</c:v>
                </c:pt>
                <c:pt idx="44">
                  <c:v>9.5</c:v>
                </c:pt>
                <c:pt idx="45">
                  <c:v>9.5</c:v>
                </c:pt>
                <c:pt idx="46">
                  <c:v>9.5</c:v>
                </c:pt>
                <c:pt idx="47">
                  <c:v>9.5</c:v>
                </c:pt>
                <c:pt idx="48">
                  <c:v>9.5</c:v>
                </c:pt>
                <c:pt idx="49">
                  <c:v>9.5</c:v>
                </c:pt>
                <c:pt idx="50">
                  <c:v>9.5</c:v>
                </c:pt>
                <c:pt idx="51">
                  <c:v>9.5</c:v>
                </c:pt>
                <c:pt idx="52">
                  <c:v>9</c:v>
                </c:pt>
                <c:pt idx="53">
                  <c:v>9</c:v>
                </c:pt>
                <c:pt idx="54">
                  <c:v>9</c:v>
                </c:pt>
                <c:pt idx="55">
                  <c:v>9</c:v>
                </c:pt>
                <c:pt idx="56">
                  <c:v>9</c:v>
                </c:pt>
                <c:pt idx="57">
                  <c:v>9</c:v>
                </c:pt>
                <c:pt idx="58">
                  <c:v>9</c:v>
                </c:pt>
                <c:pt idx="59">
                  <c:v>9</c:v>
                </c:pt>
                <c:pt idx="60">
                  <c:v>9</c:v>
                </c:pt>
                <c:pt idx="61">
                  <c:v>9</c:v>
                </c:pt>
                <c:pt idx="62">
                  <c:v>9</c:v>
                </c:pt>
                <c:pt idx="63">
                  <c:v>9</c:v>
                </c:pt>
                <c:pt idx="64">
                  <c:v>9</c:v>
                </c:pt>
                <c:pt idx="65">
                  <c:v>9</c:v>
                </c:pt>
                <c:pt idx="66">
                  <c:v>9</c:v>
                </c:pt>
                <c:pt idx="67">
                  <c:v>9</c:v>
                </c:pt>
                <c:pt idx="68">
                  <c:v>9</c:v>
                </c:pt>
                <c:pt idx="69">
                  <c:v>9</c:v>
                </c:pt>
                <c:pt idx="70">
                  <c:v>9</c:v>
                </c:pt>
                <c:pt idx="71">
                  <c:v>9</c:v>
                </c:pt>
                <c:pt idx="72">
                  <c:v>8.5</c:v>
                </c:pt>
                <c:pt idx="73">
                  <c:v>8.5</c:v>
                </c:pt>
                <c:pt idx="74">
                  <c:v>8.5</c:v>
                </c:pt>
                <c:pt idx="75">
                  <c:v>8.5</c:v>
                </c:pt>
                <c:pt idx="76">
                  <c:v>8.5</c:v>
                </c:pt>
                <c:pt idx="77">
                  <c:v>8.5</c:v>
                </c:pt>
                <c:pt idx="78">
                  <c:v>8.5</c:v>
                </c:pt>
                <c:pt idx="79">
                  <c:v>8.5</c:v>
                </c:pt>
                <c:pt idx="80">
                  <c:v>8.5</c:v>
                </c:pt>
                <c:pt idx="81">
                  <c:v>8.5</c:v>
                </c:pt>
                <c:pt idx="82">
                  <c:v>8.5</c:v>
                </c:pt>
                <c:pt idx="83">
                  <c:v>8.5</c:v>
                </c:pt>
                <c:pt idx="84">
                  <c:v>8.5</c:v>
                </c:pt>
                <c:pt idx="85">
                  <c:v>8.5</c:v>
                </c:pt>
                <c:pt idx="86">
                  <c:v>8.5</c:v>
                </c:pt>
                <c:pt idx="87">
                  <c:v>8.5</c:v>
                </c:pt>
                <c:pt idx="88">
                  <c:v>8.5</c:v>
                </c:pt>
                <c:pt idx="89">
                  <c:v>8.5</c:v>
                </c:pt>
                <c:pt idx="90">
                  <c:v>8.5</c:v>
                </c:pt>
                <c:pt idx="91">
                  <c:v>8.5</c:v>
                </c:pt>
                <c:pt idx="92">
                  <c:v>8</c:v>
                </c:pt>
                <c:pt idx="93">
                  <c:v>8</c:v>
                </c:pt>
                <c:pt idx="94">
                  <c:v>8</c:v>
                </c:pt>
                <c:pt idx="95">
                  <c:v>8</c:v>
                </c:pt>
                <c:pt idx="96">
                  <c:v>8</c:v>
                </c:pt>
                <c:pt idx="97">
                  <c:v>8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7.5</c:v>
                </c:pt>
                <c:pt idx="113">
                  <c:v>7.5</c:v>
                </c:pt>
                <c:pt idx="114">
                  <c:v>7.5</c:v>
                </c:pt>
                <c:pt idx="115">
                  <c:v>7.5</c:v>
                </c:pt>
                <c:pt idx="116">
                  <c:v>7.5</c:v>
                </c:pt>
                <c:pt idx="117">
                  <c:v>7.5</c:v>
                </c:pt>
                <c:pt idx="118">
                  <c:v>7.5</c:v>
                </c:pt>
                <c:pt idx="119">
                  <c:v>7.5</c:v>
                </c:pt>
                <c:pt idx="120">
                  <c:v>7.5</c:v>
                </c:pt>
                <c:pt idx="121">
                  <c:v>7.5</c:v>
                </c:pt>
                <c:pt idx="122">
                  <c:v>7.5</c:v>
                </c:pt>
                <c:pt idx="123">
                  <c:v>7.5</c:v>
                </c:pt>
                <c:pt idx="124">
                  <c:v>7.5</c:v>
                </c:pt>
                <c:pt idx="125">
                  <c:v>7.5</c:v>
                </c:pt>
                <c:pt idx="126">
                  <c:v>7.5</c:v>
                </c:pt>
                <c:pt idx="127">
                  <c:v>7.5</c:v>
                </c:pt>
                <c:pt idx="128">
                  <c:v>7.5</c:v>
                </c:pt>
                <c:pt idx="129">
                  <c:v>7.5</c:v>
                </c:pt>
                <c:pt idx="130">
                  <c:v>7.5</c:v>
                </c:pt>
                <c:pt idx="131">
                  <c:v>7.5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7</c:v>
                </c:pt>
                <c:pt idx="141">
                  <c:v>7</c:v>
                </c:pt>
                <c:pt idx="142">
                  <c:v>7</c:v>
                </c:pt>
                <c:pt idx="143">
                  <c:v>7</c:v>
                </c:pt>
                <c:pt idx="144">
                  <c:v>7</c:v>
                </c:pt>
                <c:pt idx="145">
                  <c:v>7</c:v>
                </c:pt>
                <c:pt idx="146">
                  <c:v>7</c:v>
                </c:pt>
                <c:pt idx="147">
                  <c:v>7</c:v>
                </c:pt>
                <c:pt idx="148">
                  <c:v>7</c:v>
                </c:pt>
                <c:pt idx="149">
                  <c:v>7</c:v>
                </c:pt>
                <c:pt idx="150">
                  <c:v>7</c:v>
                </c:pt>
                <c:pt idx="151">
                  <c:v>7</c:v>
                </c:pt>
                <c:pt idx="152">
                  <c:v>6.5</c:v>
                </c:pt>
                <c:pt idx="153">
                  <c:v>6.5</c:v>
                </c:pt>
                <c:pt idx="154">
                  <c:v>6.5</c:v>
                </c:pt>
                <c:pt idx="155">
                  <c:v>6.5</c:v>
                </c:pt>
                <c:pt idx="156">
                  <c:v>6.5</c:v>
                </c:pt>
                <c:pt idx="157">
                  <c:v>6.5</c:v>
                </c:pt>
                <c:pt idx="158">
                  <c:v>6.5</c:v>
                </c:pt>
                <c:pt idx="159">
                  <c:v>6.5</c:v>
                </c:pt>
                <c:pt idx="160">
                  <c:v>6.5</c:v>
                </c:pt>
                <c:pt idx="161">
                  <c:v>6.5</c:v>
                </c:pt>
                <c:pt idx="162">
                  <c:v>6.5</c:v>
                </c:pt>
                <c:pt idx="163">
                  <c:v>6.5</c:v>
                </c:pt>
                <c:pt idx="164">
                  <c:v>6.5</c:v>
                </c:pt>
                <c:pt idx="165">
                  <c:v>6.5</c:v>
                </c:pt>
                <c:pt idx="166">
                  <c:v>6.5</c:v>
                </c:pt>
                <c:pt idx="167">
                  <c:v>6.5</c:v>
                </c:pt>
                <c:pt idx="168">
                  <c:v>6.5</c:v>
                </c:pt>
                <c:pt idx="169">
                  <c:v>6.5</c:v>
                </c:pt>
                <c:pt idx="170">
                  <c:v>6.5</c:v>
                </c:pt>
                <c:pt idx="171">
                  <c:v>6.5</c:v>
                </c:pt>
                <c:pt idx="172">
                  <c:v>6</c:v>
                </c:pt>
                <c:pt idx="173">
                  <c:v>6</c:v>
                </c:pt>
                <c:pt idx="174">
                  <c:v>6</c:v>
                </c:pt>
                <c:pt idx="175">
                  <c:v>6</c:v>
                </c:pt>
                <c:pt idx="176">
                  <c:v>6</c:v>
                </c:pt>
                <c:pt idx="177">
                  <c:v>6</c:v>
                </c:pt>
                <c:pt idx="178">
                  <c:v>6</c:v>
                </c:pt>
                <c:pt idx="179">
                  <c:v>6</c:v>
                </c:pt>
                <c:pt idx="180">
                  <c:v>6</c:v>
                </c:pt>
                <c:pt idx="181">
                  <c:v>6</c:v>
                </c:pt>
                <c:pt idx="182">
                  <c:v>6</c:v>
                </c:pt>
                <c:pt idx="183">
                  <c:v>6</c:v>
                </c:pt>
                <c:pt idx="184">
                  <c:v>6</c:v>
                </c:pt>
                <c:pt idx="185">
                  <c:v>6</c:v>
                </c:pt>
                <c:pt idx="186">
                  <c:v>6</c:v>
                </c:pt>
                <c:pt idx="187">
                  <c:v>6</c:v>
                </c:pt>
                <c:pt idx="188">
                  <c:v>6</c:v>
                </c:pt>
                <c:pt idx="189">
                  <c:v>6</c:v>
                </c:pt>
                <c:pt idx="190">
                  <c:v>6</c:v>
                </c:pt>
                <c:pt idx="191">
                  <c:v>6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92"/>
                <c:pt idx="0">
                  <c:v>106.8</c:v>
                </c:pt>
                <c:pt idx="1">
                  <c:v>106.8</c:v>
                </c:pt>
                <c:pt idx="3">
                  <c:v>106.5</c:v>
                </c:pt>
                <c:pt idx="10">
                  <c:v>106.8</c:v>
                </c:pt>
                <c:pt idx="13">
                  <c:v>105.5</c:v>
                </c:pt>
                <c:pt idx="22">
                  <c:v>105.6</c:v>
                </c:pt>
                <c:pt idx="30">
                  <c:v>105.9</c:v>
                </c:pt>
                <c:pt idx="33">
                  <c:v>105.4</c:v>
                </c:pt>
                <c:pt idx="42">
                  <c:v>105.5</c:v>
                </c:pt>
                <c:pt idx="50">
                  <c:v>105.5</c:v>
                </c:pt>
                <c:pt idx="53">
                  <c:v>105.3</c:v>
                </c:pt>
                <c:pt idx="62">
                  <c:v>105.2</c:v>
                </c:pt>
                <c:pt idx="70">
                  <c:v>105.3</c:v>
                </c:pt>
                <c:pt idx="73">
                  <c:v>104.9</c:v>
                </c:pt>
                <c:pt idx="82">
                  <c:v>105.2</c:v>
                </c:pt>
                <c:pt idx="90">
                  <c:v>105.1</c:v>
                </c:pt>
                <c:pt idx="93">
                  <c:v>104.8</c:v>
                </c:pt>
                <c:pt idx="102">
                  <c:v>104.8</c:v>
                </c:pt>
                <c:pt idx="110">
                  <c:v>104.8</c:v>
                </c:pt>
                <c:pt idx="113">
                  <c:v>104.2</c:v>
                </c:pt>
                <c:pt idx="122">
                  <c:v>104.3</c:v>
                </c:pt>
                <c:pt idx="130">
                  <c:v>104.5</c:v>
                </c:pt>
                <c:pt idx="133">
                  <c:v>104.1</c:v>
                </c:pt>
                <c:pt idx="142">
                  <c:v>103.8</c:v>
                </c:pt>
                <c:pt idx="150">
                  <c:v>104.1</c:v>
                </c:pt>
                <c:pt idx="153">
                  <c:v>103.1</c:v>
                </c:pt>
                <c:pt idx="162">
                  <c:v>103.3</c:v>
                </c:pt>
                <c:pt idx="170">
                  <c:v>103.3</c:v>
                </c:pt>
                <c:pt idx="173">
                  <c:v>102.8</c:v>
                </c:pt>
                <c:pt idx="182">
                  <c:v>102.9</c:v>
                </c:pt>
                <c:pt idx="190">
                  <c:v>102.4</c:v>
                </c:pt>
              </c:numCache>
            </c:numRef>
          </c:yVal>
          <c:smooth val="0"/>
        </c:ser>
        <c:axId val="87097254"/>
        <c:axId val="83634354"/>
      </c:scatterChart>
      <c:valAx>
        <c:axId val="87097254"/>
        <c:scaling>
          <c:orientation val="maxMin"/>
          <c:max val="30"/>
          <c:min val="5"/>
        </c:scaling>
        <c:delete val="0"/>
        <c:axPos val="b"/>
        <c:title>
          <c:tx>
            <c:rich>
              <a:bodyPr rot="0"/>
              <a:lstStyle/>
              <a:p>
                <a:pPr>
                  <a:defRPr b="0" lang="en-GB" sz="1600" spc="-1" strike="noStrike">
                    <a:solidFill>
                      <a:srgbClr val="151515"/>
                    </a:solidFill>
                    <a:latin typeface="Arial"/>
                  </a:defRPr>
                </a:pPr>
                <a:r>
                  <a:rPr b="0" lang="en-GB" sz="1600" spc="-1" strike="noStrike">
                    <a:solidFill>
                      <a:srgbClr val="151515"/>
                    </a:solidFill>
                    <a:latin typeface="Arial"/>
                  </a:rPr>
                  <a:t>refill time [s]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#,##0" sourceLinked="0"/>
        <c:majorTickMark val="out"/>
        <c:minorTickMark val="none"/>
        <c:tickLblPos val="nextTo"/>
        <c:spPr>
          <a:ln w="12600">
            <a:solidFill>
              <a:srgbClr val="b5b5b5"/>
            </a:solidFill>
            <a:round/>
          </a:ln>
        </c:spPr>
        <c:txPr>
          <a:bodyPr/>
          <a:lstStyle/>
          <a:p>
            <a:pPr>
              <a:defRPr b="0" lang="en-GB" sz="1400" spc="-1" strike="noStrike">
                <a:solidFill>
                  <a:srgbClr val="151515"/>
                </a:solidFill>
                <a:latin typeface="Arial"/>
              </a:defRPr>
            </a:pPr>
          </a:p>
        </c:txPr>
        <c:crossAx val="83634354"/>
        <c:crosses val="autoZero"/>
        <c:crossBetween val="midCat"/>
      </c:valAx>
      <c:valAx>
        <c:axId val="83634354"/>
        <c:scaling>
          <c:orientation val="minMax"/>
        </c:scaling>
        <c:delete val="0"/>
        <c:axPos val="l"/>
        <c:majorGridlines>
          <c:spPr>
            <a:ln w="12600">
              <a:solidFill>
                <a:srgbClr val="b5b5b5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lang="en-US" sz="1600" spc="-1" strike="noStrike">
                    <a:solidFill>
                      <a:srgbClr val="151515"/>
                    </a:solidFill>
                    <a:latin typeface="Arial"/>
                  </a:defRPr>
                </a:pPr>
                <a:r>
                  <a:rPr b="0" lang="en-US" sz="1600" spc="-1" strike="noStrike">
                    <a:solidFill>
                      <a:srgbClr val="151515"/>
                    </a:solidFill>
                    <a:latin typeface="Arial"/>
                  </a:rPr>
                  <a:t>peak-to-trough pressure [bar m]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#,##0" sourceLinked="0"/>
        <c:majorTickMark val="out"/>
        <c:minorTickMark val="none"/>
        <c:tickLblPos val="nextTo"/>
        <c:spPr>
          <a:ln w="12600">
            <a:solidFill>
              <a:srgbClr val="b5b5b5"/>
            </a:solidFill>
            <a:round/>
          </a:ln>
        </c:spPr>
        <c:txPr>
          <a:bodyPr/>
          <a:lstStyle/>
          <a:p>
            <a:pPr>
              <a:defRPr b="0" lang="en-GB" sz="1400" spc="-1" strike="noStrike">
                <a:solidFill>
                  <a:srgbClr val="151515"/>
                </a:solidFill>
                <a:latin typeface="Arial"/>
              </a:defRPr>
            </a:pPr>
          </a:p>
        </c:txPr>
        <c:crossAx val="87097254"/>
        <c:crosses val="autoZero"/>
        <c:crossBetween val="midCat"/>
        <c:majorUnit val="1"/>
        <c:minorUnit val="0.5"/>
      </c:valAx>
      <c:spPr>
        <a:noFill/>
        <a:ln w="0">
          <a:noFill/>
        </a:ln>
      </c:spPr>
    </c:plotArea>
    <c:plotVisOnly val="1"/>
    <c:dispBlanksAs val="gap"/>
  </c:chart>
  <c:spPr>
    <a:noFill/>
    <a:ln w="936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rgbClr val="0f6428"/>
            </a:solidFill>
            <a:ln cap="rnd" w="25560">
              <a:solidFill>
                <a:srgbClr val="0f6428"/>
              </a:solidFill>
              <a:round/>
            </a:ln>
          </c:spPr>
          <c:marker>
            <c:symbol val="circle"/>
            <c:size val="5"/>
            <c:spPr>
              <a:solidFill>
                <a:srgbClr val="0f6428"/>
              </a:solidFill>
            </c:spPr>
          </c:marker>
          <c:dPt>
            <c:idx val="1"/>
            <c:marker>
              <c:symbol val="circle"/>
              <c:size val="5"/>
              <c:spPr>
                <a:solidFill>
                  <a:srgbClr val="0f6428"/>
                </a:solidFill>
              </c:spPr>
            </c:marker>
          </c:dPt>
          <c:dLbls>
            <c:dLbl>
              <c:idx val="1"/>
              <c:txPr>
                <a:bodyPr wrap="square"/>
                <a:lstStyle/>
                <a:p>
                  <a:pPr>
                    <a:defRPr b="0" lang="en-GB" sz="1000" spc="-1" strike="noStrike">
                      <a:solidFill>
                        <a:srgbClr val="151515"/>
                      </a:solidFill>
                      <a:latin typeface="Arial"/>
                    </a:defRPr>
                  </a:pPr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lang="en-GB" sz="1000" spc="-1" strike="noStrike">
                    <a:solidFill>
                      <a:srgbClr val="151515"/>
                    </a:solidFill>
                    <a:latin typeface="Arial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1</c:f>
              <c:numCache>
                <c:formatCode>General</c:formatCode>
                <c:ptCount val="192"/>
                <c:pt idx="0">
                  <c:v>30</c:v>
                </c:pt>
                <c:pt idx="1">
                  <c:v>5</c:v>
                </c:pt>
                <c:pt idx="3">
                  <c:v>30</c:v>
                </c:pt>
                <c:pt idx="4">
                  <c:v>30</c:v>
                </c:pt>
                <c:pt idx="5">
                  <c:v>30</c:v>
                </c:pt>
                <c:pt idx="6">
                  <c:v>30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  <c:pt idx="10">
                  <c:v>30</c:v>
                </c:pt>
                <c:pt idx="11">
                  <c:v>30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  <c:pt idx="24">
                  <c:v>10</c:v>
                </c:pt>
                <c:pt idx="25">
                  <c:v>10</c:v>
                </c:pt>
                <c:pt idx="26">
                  <c:v>10</c:v>
                </c:pt>
                <c:pt idx="27">
                  <c:v>10</c:v>
                </c:pt>
                <c:pt idx="28">
                  <c:v>10</c:v>
                </c:pt>
                <c:pt idx="29">
                  <c:v>10</c:v>
                </c:pt>
                <c:pt idx="30">
                  <c:v>10</c:v>
                </c:pt>
                <c:pt idx="31">
                  <c:v>10</c:v>
                </c:pt>
                <c:pt idx="32">
                  <c:v>9.5</c:v>
                </c:pt>
                <c:pt idx="33">
                  <c:v>9.5</c:v>
                </c:pt>
                <c:pt idx="34">
                  <c:v>9.5</c:v>
                </c:pt>
                <c:pt idx="35">
                  <c:v>9.5</c:v>
                </c:pt>
                <c:pt idx="36">
                  <c:v>9.5</c:v>
                </c:pt>
                <c:pt idx="37">
                  <c:v>9.5</c:v>
                </c:pt>
                <c:pt idx="38">
                  <c:v>9.5</c:v>
                </c:pt>
                <c:pt idx="39">
                  <c:v>9.5</c:v>
                </c:pt>
                <c:pt idx="40">
                  <c:v>9.5</c:v>
                </c:pt>
                <c:pt idx="41">
                  <c:v>9.5</c:v>
                </c:pt>
                <c:pt idx="42">
                  <c:v>9.5</c:v>
                </c:pt>
                <c:pt idx="43">
                  <c:v>9.5</c:v>
                </c:pt>
                <c:pt idx="44">
                  <c:v>9.5</c:v>
                </c:pt>
                <c:pt idx="45">
                  <c:v>9.5</c:v>
                </c:pt>
                <c:pt idx="46">
                  <c:v>9.5</c:v>
                </c:pt>
                <c:pt idx="47">
                  <c:v>9.5</c:v>
                </c:pt>
                <c:pt idx="48">
                  <c:v>9.5</c:v>
                </c:pt>
                <c:pt idx="49">
                  <c:v>9.5</c:v>
                </c:pt>
                <c:pt idx="50">
                  <c:v>9.5</c:v>
                </c:pt>
                <c:pt idx="51">
                  <c:v>9.5</c:v>
                </c:pt>
                <c:pt idx="52">
                  <c:v>9</c:v>
                </c:pt>
                <c:pt idx="53">
                  <c:v>9</c:v>
                </c:pt>
                <c:pt idx="54">
                  <c:v>9</c:v>
                </c:pt>
                <c:pt idx="55">
                  <c:v>9</c:v>
                </c:pt>
                <c:pt idx="56">
                  <c:v>9</c:v>
                </c:pt>
                <c:pt idx="57">
                  <c:v>9</c:v>
                </c:pt>
                <c:pt idx="58">
                  <c:v>9</c:v>
                </c:pt>
                <c:pt idx="59">
                  <c:v>9</c:v>
                </c:pt>
                <c:pt idx="60">
                  <c:v>9</c:v>
                </c:pt>
                <c:pt idx="61">
                  <c:v>9</c:v>
                </c:pt>
                <c:pt idx="62">
                  <c:v>9</c:v>
                </c:pt>
                <c:pt idx="63">
                  <c:v>9</c:v>
                </c:pt>
                <c:pt idx="64">
                  <c:v>9</c:v>
                </c:pt>
                <c:pt idx="65">
                  <c:v>9</c:v>
                </c:pt>
                <c:pt idx="66">
                  <c:v>9</c:v>
                </c:pt>
                <c:pt idx="67">
                  <c:v>9</c:v>
                </c:pt>
                <c:pt idx="68">
                  <c:v>9</c:v>
                </c:pt>
                <c:pt idx="69">
                  <c:v>9</c:v>
                </c:pt>
                <c:pt idx="70">
                  <c:v>9</c:v>
                </c:pt>
                <c:pt idx="71">
                  <c:v>9</c:v>
                </c:pt>
                <c:pt idx="72">
                  <c:v>8.5</c:v>
                </c:pt>
                <c:pt idx="73">
                  <c:v>8.5</c:v>
                </c:pt>
                <c:pt idx="74">
                  <c:v>8.5</c:v>
                </c:pt>
                <c:pt idx="75">
                  <c:v>8.5</c:v>
                </c:pt>
                <c:pt idx="76">
                  <c:v>8.5</c:v>
                </c:pt>
                <c:pt idx="77">
                  <c:v>8.5</c:v>
                </c:pt>
                <c:pt idx="78">
                  <c:v>8.5</c:v>
                </c:pt>
                <c:pt idx="79">
                  <c:v>8.5</c:v>
                </c:pt>
                <c:pt idx="80">
                  <c:v>8.5</c:v>
                </c:pt>
                <c:pt idx="81">
                  <c:v>8.5</c:v>
                </c:pt>
                <c:pt idx="82">
                  <c:v>8.5</c:v>
                </c:pt>
                <c:pt idx="83">
                  <c:v>8.5</c:v>
                </c:pt>
                <c:pt idx="84">
                  <c:v>8.5</c:v>
                </c:pt>
                <c:pt idx="85">
                  <c:v>8.5</c:v>
                </c:pt>
                <c:pt idx="86">
                  <c:v>8.5</c:v>
                </c:pt>
                <c:pt idx="87">
                  <c:v>8.5</c:v>
                </c:pt>
                <c:pt idx="88">
                  <c:v>8.5</c:v>
                </c:pt>
                <c:pt idx="89">
                  <c:v>8.5</c:v>
                </c:pt>
                <c:pt idx="90">
                  <c:v>8.5</c:v>
                </c:pt>
                <c:pt idx="91">
                  <c:v>8.5</c:v>
                </c:pt>
                <c:pt idx="92">
                  <c:v>8</c:v>
                </c:pt>
                <c:pt idx="93">
                  <c:v>8</c:v>
                </c:pt>
                <c:pt idx="94">
                  <c:v>8</c:v>
                </c:pt>
                <c:pt idx="95">
                  <c:v>8</c:v>
                </c:pt>
                <c:pt idx="96">
                  <c:v>8</c:v>
                </c:pt>
                <c:pt idx="97">
                  <c:v>8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8</c:v>
                </c:pt>
                <c:pt idx="103">
                  <c:v>8</c:v>
                </c:pt>
                <c:pt idx="104">
                  <c:v>8</c:v>
                </c:pt>
                <c:pt idx="105">
                  <c:v>8</c:v>
                </c:pt>
                <c:pt idx="106">
                  <c:v>8</c:v>
                </c:pt>
                <c:pt idx="107">
                  <c:v>8</c:v>
                </c:pt>
                <c:pt idx="108">
                  <c:v>8</c:v>
                </c:pt>
                <c:pt idx="109">
                  <c:v>8</c:v>
                </c:pt>
                <c:pt idx="110">
                  <c:v>8</c:v>
                </c:pt>
                <c:pt idx="111">
                  <c:v>8</c:v>
                </c:pt>
                <c:pt idx="112">
                  <c:v>7.5</c:v>
                </c:pt>
                <c:pt idx="113">
                  <c:v>7.5</c:v>
                </c:pt>
                <c:pt idx="114">
                  <c:v>7.5</c:v>
                </c:pt>
                <c:pt idx="115">
                  <c:v>7.5</c:v>
                </c:pt>
                <c:pt idx="116">
                  <c:v>7.5</c:v>
                </c:pt>
                <c:pt idx="117">
                  <c:v>7.5</c:v>
                </c:pt>
                <c:pt idx="118">
                  <c:v>7.5</c:v>
                </c:pt>
                <c:pt idx="119">
                  <c:v>7.5</c:v>
                </c:pt>
                <c:pt idx="120">
                  <c:v>7.5</c:v>
                </c:pt>
                <c:pt idx="121">
                  <c:v>7.5</c:v>
                </c:pt>
                <c:pt idx="122">
                  <c:v>7.5</c:v>
                </c:pt>
                <c:pt idx="123">
                  <c:v>7.5</c:v>
                </c:pt>
                <c:pt idx="124">
                  <c:v>7.5</c:v>
                </c:pt>
                <c:pt idx="125">
                  <c:v>7.5</c:v>
                </c:pt>
                <c:pt idx="126">
                  <c:v>7.5</c:v>
                </c:pt>
                <c:pt idx="127">
                  <c:v>7.5</c:v>
                </c:pt>
                <c:pt idx="128">
                  <c:v>7.5</c:v>
                </c:pt>
                <c:pt idx="129">
                  <c:v>7.5</c:v>
                </c:pt>
                <c:pt idx="130">
                  <c:v>7.5</c:v>
                </c:pt>
                <c:pt idx="131">
                  <c:v>7.5</c:v>
                </c:pt>
                <c:pt idx="132">
                  <c:v>7</c:v>
                </c:pt>
                <c:pt idx="133">
                  <c:v>7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7</c:v>
                </c:pt>
                <c:pt idx="141">
                  <c:v>7</c:v>
                </c:pt>
                <c:pt idx="142">
                  <c:v>7</c:v>
                </c:pt>
                <c:pt idx="143">
                  <c:v>7</c:v>
                </c:pt>
                <c:pt idx="144">
                  <c:v>7</c:v>
                </c:pt>
                <c:pt idx="145">
                  <c:v>7</c:v>
                </c:pt>
                <c:pt idx="146">
                  <c:v>7</c:v>
                </c:pt>
                <c:pt idx="147">
                  <c:v>7</c:v>
                </c:pt>
                <c:pt idx="148">
                  <c:v>7</c:v>
                </c:pt>
                <c:pt idx="149">
                  <c:v>7</c:v>
                </c:pt>
                <c:pt idx="150">
                  <c:v>7</c:v>
                </c:pt>
                <c:pt idx="151">
                  <c:v>7</c:v>
                </c:pt>
                <c:pt idx="152">
                  <c:v>6.5</c:v>
                </c:pt>
                <c:pt idx="153">
                  <c:v>6.5</c:v>
                </c:pt>
                <c:pt idx="154">
                  <c:v>6.5</c:v>
                </c:pt>
                <c:pt idx="155">
                  <c:v>6.5</c:v>
                </c:pt>
                <c:pt idx="156">
                  <c:v>6.5</c:v>
                </c:pt>
                <c:pt idx="157">
                  <c:v>6.5</c:v>
                </c:pt>
                <c:pt idx="158">
                  <c:v>6.5</c:v>
                </c:pt>
                <c:pt idx="159">
                  <c:v>6.5</c:v>
                </c:pt>
                <c:pt idx="160">
                  <c:v>6.5</c:v>
                </c:pt>
                <c:pt idx="161">
                  <c:v>6.5</c:v>
                </c:pt>
                <c:pt idx="162">
                  <c:v>6.5</c:v>
                </c:pt>
                <c:pt idx="163">
                  <c:v>6.5</c:v>
                </c:pt>
                <c:pt idx="164">
                  <c:v>6.5</c:v>
                </c:pt>
                <c:pt idx="165">
                  <c:v>6.5</c:v>
                </c:pt>
                <c:pt idx="166">
                  <c:v>6.5</c:v>
                </c:pt>
                <c:pt idx="167">
                  <c:v>6.5</c:v>
                </c:pt>
                <c:pt idx="168">
                  <c:v>6.5</c:v>
                </c:pt>
                <c:pt idx="169">
                  <c:v>6.5</c:v>
                </c:pt>
                <c:pt idx="170">
                  <c:v>6.5</c:v>
                </c:pt>
                <c:pt idx="171">
                  <c:v>6.5</c:v>
                </c:pt>
                <c:pt idx="172">
                  <c:v>6</c:v>
                </c:pt>
                <c:pt idx="173">
                  <c:v>6</c:v>
                </c:pt>
                <c:pt idx="174">
                  <c:v>6</c:v>
                </c:pt>
                <c:pt idx="175">
                  <c:v>6</c:v>
                </c:pt>
                <c:pt idx="176">
                  <c:v>6</c:v>
                </c:pt>
                <c:pt idx="177">
                  <c:v>6</c:v>
                </c:pt>
                <c:pt idx="178">
                  <c:v>6</c:v>
                </c:pt>
                <c:pt idx="179">
                  <c:v>6</c:v>
                </c:pt>
                <c:pt idx="180">
                  <c:v>6</c:v>
                </c:pt>
                <c:pt idx="181">
                  <c:v>6</c:v>
                </c:pt>
                <c:pt idx="182">
                  <c:v>6</c:v>
                </c:pt>
                <c:pt idx="183">
                  <c:v>6</c:v>
                </c:pt>
                <c:pt idx="184">
                  <c:v>6</c:v>
                </c:pt>
                <c:pt idx="185">
                  <c:v>6</c:v>
                </c:pt>
                <c:pt idx="186">
                  <c:v>6</c:v>
                </c:pt>
                <c:pt idx="187">
                  <c:v>6</c:v>
                </c:pt>
                <c:pt idx="188">
                  <c:v>6</c:v>
                </c:pt>
                <c:pt idx="189">
                  <c:v>6</c:v>
                </c:pt>
                <c:pt idx="190">
                  <c:v>6</c:v>
                </c:pt>
                <c:pt idx="191">
                  <c:v>6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92"/>
                <c:pt idx="0">
                  <c:v>24.8</c:v>
                </c:pt>
                <c:pt idx="1">
                  <c:v>24.8</c:v>
                </c:pt>
                <c:pt idx="3">
                  <c:v>24.6</c:v>
                </c:pt>
                <c:pt idx="10">
                  <c:v>24.7</c:v>
                </c:pt>
                <c:pt idx="13">
                  <c:v>23.8</c:v>
                </c:pt>
                <c:pt idx="22">
                  <c:v>23.6</c:v>
                </c:pt>
                <c:pt idx="30">
                  <c:v>24.5</c:v>
                </c:pt>
                <c:pt idx="33">
                  <c:v>23.3</c:v>
                </c:pt>
                <c:pt idx="42">
                  <c:v>23.4</c:v>
                </c:pt>
                <c:pt idx="50">
                  <c:v>23.4</c:v>
                </c:pt>
                <c:pt idx="53">
                  <c:v>23.4</c:v>
                </c:pt>
                <c:pt idx="62">
                  <c:v>23</c:v>
                </c:pt>
                <c:pt idx="70">
                  <c:v>23.3</c:v>
                </c:pt>
                <c:pt idx="73">
                  <c:v>22.9</c:v>
                </c:pt>
                <c:pt idx="82">
                  <c:v>23</c:v>
                </c:pt>
                <c:pt idx="90">
                  <c:v>23</c:v>
                </c:pt>
                <c:pt idx="93">
                  <c:v>22.8</c:v>
                </c:pt>
                <c:pt idx="102">
                  <c:v>22.7</c:v>
                </c:pt>
                <c:pt idx="110">
                  <c:v>22.7</c:v>
                </c:pt>
                <c:pt idx="113">
                  <c:v>22.3</c:v>
                </c:pt>
                <c:pt idx="122">
                  <c:v>22.4</c:v>
                </c:pt>
                <c:pt idx="130">
                  <c:v>22.4</c:v>
                </c:pt>
                <c:pt idx="133">
                  <c:v>22.1</c:v>
                </c:pt>
                <c:pt idx="142">
                  <c:v>21.9</c:v>
                </c:pt>
                <c:pt idx="150">
                  <c:v>22</c:v>
                </c:pt>
                <c:pt idx="153">
                  <c:v>21.4</c:v>
                </c:pt>
                <c:pt idx="162">
                  <c:v>21.3</c:v>
                </c:pt>
                <c:pt idx="170">
                  <c:v>21.5</c:v>
                </c:pt>
                <c:pt idx="173">
                  <c:v>21.1</c:v>
                </c:pt>
                <c:pt idx="182">
                  <c:v>21</c:v>
                </c:pt>
                <c:pt idx="190">
                  <c:v>21</c:v>
                </c:pt>
              </c:numCache>
            </c:numRef>
          </c:yVal>
          <c:smooth val="0"/>
        </c:ser>
        <c:axId val="82507448"/>
        <c:axId val="62479114"/>
      </c:scatterChart>
      <c:valAx>
        <c:axId val="82507448"/>
        <c:scaling>
          <c:orientation val="maxMin"/>
          <c:max val="30"/>
          <c:min val="5"/>
        </c:scaling>
        <c:delete val="0"/>
        <c:axPos val="b"/>
        <c:title>
          <c:tx>
            <c:rich>
              <a:bodyPr rot="0"/>
              <a:lstStyle/>
              <a:p>
                <a:pPr>
                  <a:defRPr b="0" lang="en-GB" sz="1600" spc="-1" strike="noStrike">
                    <a:solidFill>
                      <a:srgbClr val="151515"/>
                    </a:solidFill>
                    <a:latin typeface="Arial"/>
                  </a:defRPr>
                </a:pPr>
                <a:r>
                  <a:rPr b="0" lang="en-GB" sz="1600" spc="-1" strike="noStrike">
                    <a:solidFill>
                      <a:srgbClr val="151515"/>
                    </a:solidFill>
                    <a:latin typeface="Arial"/>
                  </a:rPr>
                  <a:t>refill time [s]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#,##0" sourceLinked="0"/>
        <c:majorTickMark val="out"/>
        <c:minorTickMark val="none"/>
        <c:tickLblPos val="nextTo"/>
        <c:spPr>
          <a:ln w="12600">
            <a:solidFill>
              <a:srgbClr val="b5b5b5"/>
            </a:solidFill>
            <a:round/>
          </a:ln>
        </c:spPr>
        <c:txPr>
          <a:bodyPr/>
          <a:lstStyle/>
          <a:p>
            <a:pPr>
              <a:defRPr b="0" lang="en-GB" sz="1400" spc="-1" strike="noStrike">
                <a:solidFill>
                  <a:srgbClr val="151515"/>
                </a:solidFill>
                <a:latin typeface="Arial"/>
              </a:defRPr>
            </a:pPr>
          </a:p>
        </c:txPr>
        <c:crossAx val="62479114"/>
        <c:crosses val="autoZero"/>
        <c:crossBetween val="midCat"/>
      </c:valAx>
      <c:valAx>
        <c:axId val="62479114"/>
        <c:scaling>
          <c:orientation val="minMax"/>
        </c:scaling>
        <c:delete val="0"/>
        <c:axPos val="l"/>
        <c:majorGridlines>
          <c:spPr>
            <a:ln w="12600">
              <a:solidFill>
                <a:srgbClr val="b5b5b5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lang="en-GB" sz="1600" spc="-1" strike="noStrike">
                    <a:solidFill>
                      <a:srgbClr val="151515"/>
                    </a:solidFill>
                    <a:latin typeface="Arial"/>
                  </a:defRPr>
                </a:pPr>
                <a:r>
                  <a:rPr b="0" lang="en-GB" sz="1600" spc="-1" strike="noStrike">
                    <a:solidFill>
                      <a:srgbClr val="151515"/>
                    </a:solidFill>
                    <a:latin typeface="Arial"/>
                  </a:rPr>
                  <a:t>peak-to-bubble ratio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&quot;    &quot;#,##0" sourceLinked="0"/>
        <c:majorTickMark val="out"/>
        <c:minorTickMark val="none"/>
        <c:tickLblPos val="nextTo"/>
        <c:spPr>
          <a:ln w="12600">
            <a:solidFill>
              <a:srgbClr val="b5b5b5"/>
            </a:solidFill>
            <a:round/>
          </a:ln>
        </c:spPr>
        <c:txPr>
          <a:bodyPr/>
          <a:lstStyle/>
          <a:p>
            <a:pPr>
              <a:defRPr b="0" lang="en-GB" sz="1400" spc="-1" strike="noStrike">
                <a:solidFill>
                  <a:srgbClr val="151515"/>
                </a:solidFill>
                <a:latin typeface="Arial"/>
              </a:defRPr>
            </a:pPr>
          </a:p>
        </c:txPr>
        <c:crossAx val="82507448"/>
        <c:crosses val="autoZero"/>
        <c:crossBetween val="midCat"/>
        <c:majorUnit val="1"/>
        <c:minorUnit val="0.5"/>
      </c:valAx>
      <c:spPr>
        <a:noFill/>
        <a:ln w="0">
          <a:noFill/>
        </a:ln>
      </c:spPr>
    </c:plotArea>
    <c:plotVisOnly val="1"/>
    <c:dispBlanksAs val="gap"/>
  </c:chart>
  <c:spPr>
    <a:noFill/>
    <a:ln w="9360"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151515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notes'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E27CEA9-305F-4592-930F-0E1F978DEBA7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197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8" name="PlaceHolder 3"/>
          <p:cNvSpPr>
            <a:spLocks noGrp="1"/>
          </p:cNvSpPr>
          <p:nvPr>
            <p:ph type="sldNum" idx="4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4667E80-F6D3-4BF3-AB12-903CFF025BA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24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In order to de-blend the two shot records, firstly, we sort all the data into another domain, be it a common-midpoint, common-offset or other domain. Key point being, we sort the data such that the events of the green shot record align; then, because of the dithering of the shot times, the events of the orange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green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That coherent energy is removed from the original shot record.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Next, the remaining data are re-sorted such that the events of the orange shot record align; then, because of the dithering of the shot times, the events of the green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orange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This process is repeated several times, possibly in other domains, possibly with different de-noising tools.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5" name="PlaceHolder 3"/>
          <p:cNvSpPr>
            <a:spLocks noGrp="1"/>
          </p:cNvSpPr>
          <p:nvPr>
            <p:ph type="sldNum" idx="13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19A6096-5F85-4DC5-A205-EF9519AAF5A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27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In order to de-blend the two shot records, firstly, we sort all the data into another domain, be it a common-midpoint, common-offset or other domain. Key point being, we sort the data such that the events of the green shot record align; then, because of the dithering of the shot times, the events of the orange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green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That coherent energy is removed from the original shot record.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Next, the remaining data are re-sorted such that the events of the orange shot record align; then, because of the dithering of the shot times, the events of the green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orange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This process is repeated several times, possibly in other domains, possibly with different de-noising tools.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8" name="PlaceHolder 3"/>
          <p:cNvSpPr>
            <a:spLocks noGrp="1"/>
          </p:cNvSpPr>
          <p:nvPr>
            <p:ph type="sldNum" idx="14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519F004-D3F9-4C48-89E6-EFB7C5FD063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30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In order to de-blend the two shot records, firstly, we sort all the data into another domain, be it a common-midpoint, common-offset or other domain. Key point being, we sort the data such that the events of the green shot record align; then, because of the dithering of the shot times, the events of the orange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green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That coherent energy is removed from the original shot record.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Next, the remaining data are re-sorted such that the events of the orange shot record align; then, because of the dithering of the shot times, the events of the green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orange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This process is repeated several times, possibly in other domains, possibly with different de-noising tools.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1" name="PlaceHolder 3"/>
          <p:cNvSpPr>
            <a:spLocks noGrp="1"/>
          </p:cNvSpPr>
          <p:nvPr>
            <p:ph type="sldNum" idx="15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FD717D6-8E92-4F77-BC48-55FDC9EA377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33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4" name="PlaceHolder 3"/>
          <p:cNvSpPr>
            <a:spLocks noGrp="1"/>
          </p:cNvSpPr>
          <p:nvPr>
            <p:ph type="sldNum" idx="16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4BB995B-7946-4DCD-BF86-2A1401F1CAF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36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7" name="PlaceHolder 3"/>
          <p:cNvSpPr>
            <a:spLocks noGrp="1"/>
          </p:cNvSpPr>
          <p:nvPr>
            <p:ph type="sldNum" idx="17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BB1A2A5-C1E9-4293-A90A-46A16C47A63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39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0" name="PlaceHolder 3"/>
          <p:cNvSpPr>
            <a:spLocks noGrp="1"/>
          </p:cNvSpPr>
          <p:nvPr>
            <p:ph type="sldNum" idx="18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D96DCD-7670-4058-8EF3-404AE72DEC5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42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3" name="PlaceHolder 3"/>
          <p:cNvSpPr>
            <a:spLocks noGrp="1"/>
          </p:cNvSpPr>
          <p:nvPr>
            <p:ph type="sldNum" idx="19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621C115-BF44-4799-B115-1588DDA42DC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00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 type="sldNum" idx="5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0D774CC-1F82-4ADD-8911-A50708DBDE9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45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6" name="PlaceHolder 3"/>
          <p:cNvSpPr>
            <a:spLocks noGrp="1"/>
          </p:cNvSpPr>
          <p:nvPr>
            <p:ph type="sldNum" idx="20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825E741-E3BE-4DD7-B77B-28AA17FC7F0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48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9" name="PlaceHolder 3"/>
          <p:cNvSpPr>
            <a:spLocks noGrp="1"/>
          </p:cNvSpPr>
          <p:nvPr>
            <p:ph type="sldNum" idx="21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82BBE48-E3FB-43AB-9267-4F9561D6840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51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2" name="PlaceHolder 3"/>
          <p:cNvSpPr>
            <a:spLocks noGrp="1"/>
          </p:cNvSpPr>
          <p:nvPr>
            <p:ph type="sldNum" idx="22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7BD1DEC-DF24-44F3-8F3E-D56BCC85CA0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54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5" name="PlaceHolder 3"/>
          <p:cNvSpPr>
            <a:spLocks noGrp="1"/>
          </p:cNvSpPr>
          <p:nvPr>
            <p:ph type="sldNum" idx="23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E318594-1020-466C-AEB7-4DB6C2D2694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57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8" name="PlaceHolder 3"/>
          <p:cNvSpPr>
            <a:spLocks noGrp="1"/>
          </p:cNvSpPr>
          <p:nvPr>
            <p:ph type="sldNum" idx="24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4BD3C64-3B40-4D0B-B778-7993268844E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60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1" name="PlaceHolder 3"/>
          <p:cNvSpPr>
            <a:spLocks noGrp="1"/>
          </p:cNvSpPr>
          <p:nvPr>
            <p:ph type="sldNum" idx="25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AF35851-04B7-49B7-881E-49EA62BC5DA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63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So, what are we doing with the third source, then?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4" name="PlaceHolder 3"/>
          <p:cNvSpPr>
            <a:spLocks noGrp="1"/>
          </p:cNvSpPr>
          <p:nvPr>
            <p:ph type="sldNum" idx="26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B360B82-81EA-400F-A126-E2050E8ACEF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66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7" name="PlaceHolder 3"/>
          <p:cNvSpPr>
            <a:spLocks noGrp="1"/>
          </p:cNvSpPr>
          <p:nvPr>
            <p:ph type="sldNum" idx="27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F8D398B-F3B0-4F23-B824-A9D11647109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69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0" name="PlaceHolder 3"/>
          <p:cNvSpPr>
            <a:spLocks noGrp="1"/>
          </p:cNvSpPr>
          <p:nvPr>
            <p:ph type="sldNum" idx="28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5B4DF27-7304-4D23-A934-1977396A870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03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firing shots in rapid succession, more rapidly than in a conventional acquisition, such that the respective shot records overlap, and leaving de-blending, that is the separation into individual shot records, to processing.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Here, you see two shot records, a green and an orange one, where the orange shot has been fired too “early” in conventional terms; the orange shot record overlaps with the green one.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4" name="PlaceHolder 3"/>
          <p:cNvSpPr>
            <a:spLocks noGrp="1"/>
          </p:cNvSpPr>
          <p:nvPr>
            <p:ph type="sldNum" idx="6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D75931-932F-41E3-AC44-28EF5D49C52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72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3" name="PlaceHolder 3"/>
          <p:cNvSpPr>
            <a:spLocks noGrp="1"/>
          </p:cNvSpPr>
          <p:nvPr>
            <p:ph type="sldNum" idx="29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5412E0-991D-48F7-A23B-2A935A28944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75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6" name="PlaceHolder 3"/>
          <p:cNvSpPr>
            <a:spLocks noGrp="1"/>
          </p:cNvSpPr>
          <p:nvPr>
            <p:ph type="sldNum" idx="30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2E4460A-EDF2-4A38-8291-655646E994E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78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9" name="PlaceHolder 3"/>
          <p:cNvSpPr>
            <a:spLocks noGrp="1"/>
          </p:cNvSpPr>
          <p:nvPr>
            <p:ph type="sldNum" idx="31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C8F105D-C5B3-45E3-BD49-81AFFBDC330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81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2" name="PlaceHolder 3"/>
          <p:cNvSpPr>
            <a:spLocks noGrp="1"/>
          </p:cNvSpPr>
          <p:nvPr>
            <p:ph type="sldNum" idx="32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640D75-9A1F-482B-B475-DC0E84A0BDF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84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5" name="PlaceHolder 3"/>
          <p:cNvSpPr>
            <a:spLocks noGrp="1"/>
          </p:cNvSpPr>
          <p:nvPr>
            <p:ph type="sldNum" idx="33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2D066E0-4D22-4075-93BF-B721A080F97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87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8" name="PlaceHolder 3"/>
          <p:cNvSpPr>
            <a:spLocks noGrp="1"/>
          </p:cNvSpPr>
          <p:nvPr>
            <p:ph type="sldNum" idx="34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A28EEE6-7911-4376-BB5F-C6D74870440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90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1" name="PlaceHolder 3"/>
          <p:cNvSpPr>
            <a:spLocks noGrp="1"/>
          </p:cNvSpPr>
          <p:nvPr>
            <p:ph type="sldNum" idx="35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659A9ED-7B54-48C7-9FB4-968AD706F76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93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4" name="PlaceHolder 3"/>
          <p:cNvSpPr>
            <a:spLocks noGrp="1"/>
          </p:cNvSpPr>
          <p:nvPr>
            <p:ph type="sldNum" idx="36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A7A1675-E6FF-4675-9AAB-42E173D2832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96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7" name="PlaceHolder 3"/>
          <p:cNvSpPr>
            <a:spLocks noGrp="1"/>
          </p:cNvSpPr>
          <p:nvPr>
            <p:ph type="sldNum" idx="37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F4E890A-378D-4577-BB4D-78AA6C82216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99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0" name="PlaceHolder 3"/>
          <p:cNvSpPr>
            <a:spLocks noGrp="1"/>
          </p:cNvSpPr>
          <p:nvPr>
            <p:ph type="sldNum" idx="38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88D5588-516C-49BF-BCE0-0D7BB1BBB27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06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With a succession of shots we get one big continuous shot record.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Blended data are, then, “de-blended”,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7" name="PlaceHolder 3"/>
          <p:cNvSpPr>
            <a:spLocks noGrp="1"/>
          </p:cNvSpPr>
          <p:nvPr>
            <p:ph type="sldNum" idx="7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3A0C69D-87CA-4A15-B52A-FC1816CCA59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302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3" name="PlaceHolder 3"/>
          <p:cNvSpPr>
            <a:spLocks noGrp="1"/>
          </p:cNvSpPr>
          <p:nvPr>
            <p:ph type="sldNum" idx="39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90AC56D-9045-41CA-876C-6F31DB53C45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305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6" name="PlaceHolder 3"/>
          <p:cNvSpPr>
            <a:spLocks noGrp="1"/>
          </p:cNvSpPr>
          <p:nvPr>
            <p:ph type="sldNum" idx="40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36A38DB-0447-49E1-975B-56277784B20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308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9" name="PlaceHolder 3"/>
          <p:cNvSpPr>
            <a:spLocks noGrp="1"/>
          </p:cNvSpPr>
          <p:nvPr>
            <p:ph type="sldNum" idx="41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C6AF326-5E85-42D3-BA68-CCDB5EF41C4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311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2" name="PlaceHolder 3"/>
          <p:cNvSpPr>
            <a:spLocks noGrp="1"/>
          </p:cNvSpPr>
          <p:nvPr>
            <p:ph type="sldNum" idx="42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2FF326C-E90E-4352-A34D-2F89E95CE29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09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In order to de-blend the two shot records, firstly, we sort all the data into another domain, be it a common-midpoint, common-offset or other domain. Key point being, we sort the data such that the events of the green shot record align; then, because of the dithering of the shot times, the events of the orange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green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That coherent energy is removed from the original shot record.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Next, the remaining data are re-sorted such that the events of the orange shot record align; then, because of the dithering of the shot times, the events of the green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orange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This process is repeated several times, possibly in other domains, possibly with different de-noising tools.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0" name="PlaceHolder 3"/>
          <p:cNvSpPr>
            <a:spLocks noGrp="1"/>
          </p:cNvSpPr>
          <p:nvPr>
            <p:ph type="sldNum" idx="8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9AC0BF6-CB28-437E-8F16-8EAE09A748A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12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In order to de-blend the two shot records, firstly, we sort all the data into another domain, be it a common-midpoint, common-offset or other domain. Key point being, we sort the data such that the events of the green shot record align; then, because of the dithering of the shot times, the events of the orange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green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That coherent energy is removed from the original shot record.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Next, the remaining data are re-sorted such that the events of the orange shot record align; then, because of the dithering of the shot times, the events of the green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orange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This process is repeated several times, possibly in other domains, possibly with different de-noising tools.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3" name="PlaceHolder 3"/>
          <p:cNvSpPr>
            <a:spLocks noGrp="1"/>
          </p:cNvSpPr>
          <p:nvPr>
            <p:ph type="sldNum" idx="9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A61583-06E8-41BA-A6E4-4E679186386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15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In order to de-blend the two shot records, firstly, we sort all the data into another domain, be it a common-midpoint, common-offset or other domain. Key point being, we sort the data such that the events of the green shot record align; then, because of the dithering of the shot times, the events of the orange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green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That coherent energy is removed from the original shot record.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Next, the remaining data are re-sorted such that the events of the orange shot record align; then, because of the dithering of the shot times, the events of the green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orange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This process is repeated several times, possibly in other domains, possibly with different de-noising tools.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6" name="PlaceHolder 3"/>
          <p:cNvSpPr>
            <a:spLocks noGrp="1"/>
          </p:cNvSpPr>
          <p:nvPr>
            <p:ph type="sldNum" idx="10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B1D8F45-141D-4FFF-8924-A885668E6DA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18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In order to de-blend the two shot records, firstly, we sort all the data into another domain, be it a common-midpoint, common-offset or other domain. Key point being, we sort the data such that the events of the green shot record align; then, because of the dithering of the shot times, the events of the orange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green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That coherent energy is removed from the original shot record.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Next, the remaining data are re-sorted such that the events of the orange shot record align; then, because of the dithering of the shot times, the events of the green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orange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This process is repeated several times, possibly in other domains, possibly with different de-noising tools.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9" name="PlaceHolder 3"/>
          <p:cNvSpPr>
            <a:spLocks noGrp="1"/>
          </p:cNvSpPr>
          <p:nvPr>
            <p:ph type="sldNum" idx="11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A3792D5-5360-409E-9A0F-ABC00884F8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PlaceHolder 1"/>
          <p:cNvSpPr>
            <a:spLocks noGrp="1"/>
          </p:cNvSpPr>
          <p:nvPr>
            <p:ph type="sldImg"/>
          </p:nvPr>
        </p:nvSpPr>
        <p:spPr>
          <a:xfrm>
            <a:off x="917640" y="744480"/>
            <a:ext cx="4962240" cy="3722400"/>
          </a:xfrm>
          <a:prstGeom prst="rect">
            <a:avLst/>
          </a:prstGeom>
          <a:ln w="0">
            <a:noFill/>
          </a:ln>
        </p:spPr>
      </p:sp>
      <p:sp>
        <p:nvSpPr>
          <p:cNvPr id="1221" name="PlaceHolder 2"/>
          <p:cNvSpPr>
            <a:spLocks noGrp="1"/>
          </p:cNvSpPr>
          <p:nvPr>
            <p:ph type="body"/>
          </p:nvPr>
        </p:nvSpPr>
        <p:spPr>
          <a:xfrm>
            <a:off x="679680" y="4716000"/>
            <a:ext cx="5437800" cy="4467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In order to de-blend the two shot records, firstly, we sort all the data into another domain, be it a common-midpoint, common-offset or other domain. Key point being, we sort the data such that the events of the green shot record align; then, because of the dithering of the shot times, the events of the orange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green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That coherent energy is removed from the original shot record.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Next, the remaining data are re-sorted such that the events of the orange shot record align; then, because of the dithering of the shot times, the events of the green shot record dis-align and appear as noise.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We strongly de-noise and assign remaining coherent energy to the orange shot.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This process is repeated several times, possibly in other domains, possibly with different de-noising tools.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2" name="PlaceHolder 3"/>
          <p:cNvSpPr>
            <a:spLocks noGrp="1"/>
          </p:cNvSpPr>
          <p:nvPr>
            <p:ph type="sldNum" idx="12"/>
          </p:nvPr>
        </p:nvSpPr>
        <p:spPr>
          <a:xfrm>
            <a:off x="3850560" y="9430200"/>
            <a:ext cx="2945160" cy="496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27952B2-DA86-4E25-BBDE-2CF459E13FE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>
            <a:off x="0" y="6248520"/>
            <a:ext cx="7924320" cy="609120"/>
          </a:xfrm>
          <a:prstGeom prst="rect">
            <a:avLst/>
          </a:prstGeom>
          <a:gradFill rotWithShape="0">
            <a:gsLst>
              <a:gs pos="0">
                <a:srgbClr val="a6a6a6"/>
              </a:gs>
              <a:gs pos="50000">
                <a:srgbClr val="a6a6a6"/>
              </a:gs>
              <a:gs pos="100000">
                <a:srgbClr val="a6a6a6"/>
              </a:gs>
            </a:gsLst>
            <a:lin ang="5400000"/>
          </a:gra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7"/>
          <p:cNvSpPr/>
          <p:nvPr/>
        </p:nvSpPr>
        <p:spPr>
          <a:xfrm>
            <a:off x="7924680" y="6248520"/>
            <a:ext cx="1218960" cy="609120"/>
          </a:xfrm>
          <a:prstGeom prst="rect">
            <a:avLst/>
          </a:prstGeom>
          <a:solidFill>
            <a:srgbClr val="8cc63f"/>
          </a:soli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0"/>
          <p:cNvSpPr/>
          <p:nvPr/>
        </p:nvSpPr>
        <p:spPr>
          <a:xfrm>
            <a:off x="8286840" y="6410880"/>
            <a:ext cx="4950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04D1F217-D78C-4308-9832-181D7BBE2E0B}" type="slidenum">
              <a:rPr b="0" lang="en-US" sz="1400" spc="-1" strike="noStrike">
                <a:solidFill>
                  <a:srgbClr val="f2f2f2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3" descr=""/>
          <p:cNvPicPr/>
          <p:nvPr/>
        </p:nvPicPr>
        <p:blipFill>
          <a:blip r:embed="rId2"/>
          <a:stretch/>
        </p:blipFill>
        <p:spPr>
          <a:xfrm>
            <a:off x="304920" y="6374520"/>
            <a:ext cx="1037880" cy="357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151515"/>
                </a:solidFill>
                <a:latin typeface="Arial"/>
              </a:rPr>
              <a:t>Click to edit Master title style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51515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151515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51515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151515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151515"/>
                </a:solidFill>
                <a:latin typeface="Arial"/>
              </a:rPr>
              <a:t>Fourth level</a:t>
            </a:r>
            <a:endParaRPr b="0" lang="en-US" sz="1400" spc="-1" strike="noStrike">
              <a:solidFill>
                <a:srgbClr val="151515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51515"/>
                </a:solidFill>
                <a:latin typeface="Arial"/>
              </a:rPr>
              <a:t>Fifth level</a:t>
            </a:r>
            <a:endParaRPr b="0" lang="en-US" sz="12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6"/>
          <p:cNvSpPr/>
          <p:nvPr/>
        </p:nvSpPr>
        <p:spPr>
          <a:xfrm>
            <a:off x="0" y="6248520"/>
            <a:ext cx="7924320" cy="609120"/>
          </a:xfrm>
          <a:prstGeom prst="rect">
            <a:avLst/>
          </a:prstGeom>
          <a:gradFill rotWithShape="0">
            <a:gsLst>
              <a:gs pos="0">
                <a:srgbClr val="a6a6a6"/>
              </a:gs>
              <a:gs pos="50000">
                <a:srgbClr val="a6a6a6"/>
              </a:gs>
              <a:gs pos="100000">
                <a:srgbClr val="a6a6a6"/>
              </a:gs>
            </a:gsLst>
            <a:lin ang="5400000"/>
          </a:gra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7"/>
          <p:cNvSpPr/>
          <p:nvPr/>
        </p:nvSpPr>
        <p:spPr>
          <a:xfrm>
            <a:off x="7924680" y="6248520"/>
            <a:ext cx="1218960" cy="609120"/>
          </a:xfrm>
          <a:prstGeom prst="rect">
            <a:avLst/>
          </a:prstGeom>
          <a:solidFill>
            <a:srgbClr val="8cc63f"/>
          </a:soli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TextBox 10"/>
          <p:cNvSpPr/>
          <p:nvPr/>
        </p:nvSpPr>
        <p:spPr>
          <a:xfrm>
            <a:off x="8286840" y="6410880"/>
            <a:ext cx="4950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686A22AD-F29A-4985-AB72-1939119EA437}" type="slidenum">
              <a:rPr b="0" lang="en-US" sz="1400" spc="-1" strike="noStrike">
                <a:solidFill>
                  <a:srgbClr val="f2f2f2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Picture 3" descr=""/>
          <p:cNvPicPr/>
          <p:nvPr/>
        </p:nvPicPr>
        <p:blipFill>
          <a:blip r:embed="rId2"/>
          <a:stretch/>
        </p:blipFill>
        <p:spPr>
          <a:xfrm>
            <a:off x="304920" y="6374520"/>
            <a:ext cx="1037880" cy="35712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151515"/>
                </a:solidFill>
                <a:latin typeface="Arial"/>
              </a:rPr>
              <a:t>Click to edit Master title style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51515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151515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51515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151515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151515"/>
                </a:solidFill>
                <a:latin typeface="Arial"/>
              </a:rPr>
              <a:t>Fourth level</a:t>
            </a:r>
            <a:endParaRPr b="0" lang="en-US" sz="1400" spc="-1" strike="noStrike">
              <a:solidFill>
                <a:srgbClr val="151515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51515"/>
                </a:solidFill>
                <a:latin typeface="Arial"/>
              </a:rPr>
              <a:t>Fifth level</a:t>
            </a:r>
            <a:endParaRPr b="0" lang="en-US" sz="12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6"/>
          <p:cNvSpPr/>
          <p:nvPr/>
        </p:nvSpPr>
        <p:spPr>
          <a:xfrm>
            <a:off x="0" y="6248520"/>
            <a:ext cx="7924320" cy="609120"/>
          </a:xfrm>
          <a:prstGeom prst="rect">
            <a:avLst/>
          </a:prstGeom>
          <a:gradFill rotWithShape="0">
            <a:gsLst>
              <a:gs pos="0">
                <a:srgbClr val="a6a6a6"/>
              </a:gs>
              <a:gs pos="50000">
                <a:srgbClr val="a6a6a6"/>
              </a:gs>
              <a:gs pos="100000">
                <a:srgbClr val="a6a6a6"/>
              </a:gs>
            </a:gsLst>
            <a:lin ang="5400000"/>
          </a:gra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Rectangle 7"/>
          <p:cNvSpPr/>
          <p:nvPr/>
        </p:nvSpPr>
        <p:spPr>
          <a:xfrm>
            <a:off x="7924680" y="6248520"/>
            <a:ext cx="1218960" cy="609120"/>
          </a:xfrm>
          <a:prstGeom prst="rect">
            <a:avLst/>
          </a:prstGeom>
          <a:solidFill>
            <a:srgbClr val="8cc63f"/>
          </a:soli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10"/>
          <p:cNvSpPr/>
          <p:nvPr/>
        </p:nvSpPr>
        <p:spPr>
          <a:xfrm>
            <a:off x="8286840" y="6410880"/>
            <a:ext cx="4950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C24D6FC7-1B23-4EE9-8704-BC6F9875E71F}" type="slidenum">
              <a:rPr b="0" lang="en-US" sz="1400" spc="-1" strike="noStrike">
                <a:solidFill>
                  <a:srgbClr val="f2f2f2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Picture 3" descr=""/>
          <p:cNvPicPr/>
          <p:nvPr/>
        </p:nvPicPr>
        <p:blipFill>
          <a:blip r:embed="rId2"/>
          <a:stretch/>
        </p:blipFill>
        <p:spPr>
          <a:xfrm>
            <a:off x="304920" y="6374520"/>
            <a:ext cx="1037880" cy="35712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151515"/>
                </a:solidFill>
                <a:latin typeface="Arial"/>
              </a:rPr>
              <a:t>Click to edit Master title style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51515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151515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51515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151515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151515"/>
                </a:solidFill>
                <a:latin typeface="Arial"/>
              </a:rPr>
              <a:t>Fourth level</a:t>
            </a:r>
            <a:endParaRPr b="0" lang="en-US" sz="1400" spc="-1" strike="noStrike">
              <a:solidFill>
                <a:srgbClr val="151515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51515"/>
                </a:solidFill>
                <a:latin typeface="Arial"/>
              </a:rPr>
              <a:t>Fifth level</a:t>
            </a:r>
            <a:endParaRPr b="0" lang="en-US" sz="12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6"/>
          <p:cNvSpPr/>
          <p:nvPr/>
        </p:nvSpPr>
        <p:spPr>
          <a:xfrm>
            <a:off x="0" y="6248520"/>
            <a:ext cx="7924320" cy="609120"/>
          </a:xfrm>
          <a:prstGeom prst="rect">
            <a:avLst/>
          </a:prstGeom>
          <a:gradFill rotWithShape="0">
            <a:gsLst>
              <a:gs pos="0">
                <a:srgbClr val="a6a6a6"/>
              </a:gs>
              <a:gs pos="50000">
                <a:srgbClr val="a6a6a6"/>
              </a:gs>
              <a:gs pos="100000">
                <a:srgbClr val="a6a6a6"/>
              </a:gs>
            </a:gsLst>
            <a:lin ang="5400000"/>
          </a:gra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Rectangle 7"/>
          <p:cNvSpPr/>
          <p:nvPr/>
        </p:nvSpPr>
        <p:spPr>
          <a:xfrm>
            <a:off x="7924680" y="6248520"/>
            <a:ext cx="1218960" cy="609120"/>
          </a:xfrm>
          <a:prstGeom prst="rect">
            <a:avLst/>
          </a:prstGeom>
          <a:solidFill>
            <a:srgbClr val="8cc63f"/>
          </a:soli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Box 10"/>
          <p:cNvSpPr/>
          <p:nvPr/>
        </p:nvSpPr>
        <p:spPr>
          <a:xfrm>
            <a:off x="8286840" y="6410880"/>
            <a:ext cx="4950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302661E0-59D6-4359-8427-DCF2AD21C3E0}" type="slidenum">
              <a:rPr b="0" lang="en-US" sz="1400" spc="-1" strike="noStrike">
                <a:solidFill>
                  <a:srgbClr val="f2f2f2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Picture 3" descr=""/>
          <p:cNvPicPr/>
          <p:nvPr/>
        </p:nvPicPr>
        <p:blipFill>
          <a:blip r:embed="rId2"/>
          <a:stretch/>
        </p:blipFill>
        <p:spPr>
          <a:xfrm>
            <a:off x="304920" y="6374520"/>
            <a:ext cx="1037880" cy="35712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151515"/>
                </a:solidFill>
                <a:latin typeface="Arial"/>
              </a:rPr>
              <a:t>Click to edit Master title style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51515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151515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51515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151515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151515"/>
                </a:solidFill>
                <a:latin typeface="Arial"/>
              </a:rPr>
              <a:t>Fourth level</a:t>
            </a:r>
            <a:endParaRPr b="0" lang="en-US" sz="1400" spc="-1" strike="noStrike">
              <a:solidFill>
                <a:srgbClr val="151515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51515"/>
                </a:solidFill>
                <a:latin typeface="Arial"/>
              </a:rPr>
              <a:t>Fifth level</a:t>
            </a:r>
            <a:endParaRPr b="0" lang="en-US" sz="12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6"/>
          <p:cNvSpPr/>
          <p:nvPr/>
        </p:nvSpPr>
        <p:spPr>
          <a:xfrm>
            <a:off x="0" y="6248520"/>
            <a:ext cx="7924320" cy="609120"/>
          </a:xfrm>
          <a:prstGeom prst="rect">
            <a:avLst/>
          </a:prstGeom>
          <a:gradFill rotWithShape="0">
            <a:gsLst>
              <a:gs pos="0">
                <a:srgbClr val="a6a6a6"/>
              </a:gs>
              <a:gs pos="50000">
                <a:srgbClr val="a6a6a6"/>
              </a:gs>
              <a:gs pos="100000">
                <a:srgbClr val="a6a6a6"/>
              </a:gs>
            </a:gsLst>
            <a:lin ang="5400000"/>
          </a:gra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Rectangle 7"/>
          <p:cNvSpPr/>
          <p:nvPr/>
        </p:nvSpPr>
        <p:spPr>
          <a:xfrm>
            <a:off x="7924680" y="6248520"/>
            <a:ext cx="1218960" cy="609120"/>
          </a:xfrm>
          <a:prstGeom prst="rect">
            <a:avLst/>
          </a:prstGeom>
          <a:solidFill>
            <a:srgbClr val="8cc63f"/>
          </a:solidFill>
          <a:ln w="9360">
            <a:noFill/>
          </a:ln>
          <a:effectLst>
            <a:outerShdw dist="23040" dir="5400000" blurRad="3996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Box 10"/>
          <p:cNvSpPr/>
          <p:nvPr/>
        </p:nvSpPr>
        <p:spPr>
          <a:xfrm>
            <a:off x="8286840" y="6410880"/>
            <a:ext cx="4950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fld id="{4C316FF9-02AD-43C1-A6A6-1462105CC3E1}" type="slidenum">
              <a:rPr b="0" lang="en-US" sz="1400" spc="-1" strike="noStrike">
                <a:solidFill>
                  <a:srgbClr val="f2f2f2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Picture 3" descr=""/>
          <p:cNvPicPr/>
          <p:nvPr/>
        </p:nvPicPr>
        <p:blipFill>
          <a:blip r:embed="rId2"/>
          <a:stretch/>
        </p:blipFill>
        <p:spPr>
          <a:xfrm>
            <a:off x="304920" y="6374520"/>
            <a:ext cx="1037880" cy="357120"/>
          </a:xfrm>
          <a:prstGeom prst="rect">
            <a:avLst/>
          </a:prstGeom>
          <a:ln w="0">
            <a:noFill/>
          </a:ln>
        </p:spPr>
      </p:pic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151515"/>
                </a:solidFill>
                <a:latin typeface="Arial"/>
              </a:rPr>
              <a:t>Click to edit Master title style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51515"/>
                </a:solid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151515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151515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151515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151515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51515"/>
                </a:solidFill>
                <a:latin typeface="Arial"/>
              </a:rPr>
              <a:t>Fourth Outline Level</a:t>
            </a:r>
            <a:endParaRPr b="0" lang="en-US" sz="1200" spc="-1" strike="noStrike">
              <a:solidFill>
                <a:srgbClr val="151515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5151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5151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5151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1.gif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2.gif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3" descr=""/>
          <p:cNvPicPr/>
          <p:nvPr/>
        </p:nvPicPr>
        <p:blipFill>
          <a:blip r:embed="rId1"/>
          <a:srcRect l="28247" t="1322" r="1160" b="0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217" name="Title 1"/>
          <p:cNvSpPr/>
          <p:nvPr/>
        </p:nvSpPr>
        <p:spPr>
          <a:xfrm>
            <a:off x="685800" y="1523880"/>
            <a:ext cx="64004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8cc63f"/>
                </a:solidFill>
                <a:latin typeface="Arial"/>
              </a:rPr>
              <a:t>Multiple Sources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8cc63f"/>
                </a:solidFill>
                <a:latin typeface="Arial"/>
              </a:rPr>
              <a:t>Blended Acquisition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17" name="TextBox 73"/>
          <p:cNvSpPr/>
          <p:nvPr/>
        </p:nvSpPr>
        <p:spPr>
          <a:xfrm>
            <a:off x="808560" y="1523880"/>
            <a:ext cx="13471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blended” =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continuous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shot record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TextBox 121"/>
          <p:cNvSpPr/>
          <p:nvPr/>
        </p:nvSpPr>
        <p:spPr>
          <a:xfrm>
            <a:off x="3857400" y="1525320"/>
            <a:ext cx="1511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other domain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9" name="Group 71"/>
          <p:cNvGrpSpPr/>
          <p:nvPr/>
        </p:nvGrpSpPr>
        <p:grpSpPr>
          <a:xfrm>
            <a:off x="2754360" y="2584080"/>
            <a:ext cx="1645560" cy="1644840"/>
            <a:chOff x="2754360" y="2584080"/>
            <a:chExt cx="1645560" cy="1644840"/>
          </a:xfrm>
        </p:grpSpPr>
        <p:sp>
          <p:nvSpPr>
            <p:cNvPr id="620" name="Oval 21"/>
            <p:cNvSpPr/>
            <p:nvPr/>
          </p:nvSpPr>
          <p:spPr>
            <a:xfrm>
              <a:off x="2754360" y="26064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1" name="Oval 26"/>
            <p:cNvSpPr/>
            <p:nvPr/>
          </p:nvSpPr>
          <p:spPr>
            <a:xfrm>
              <a:off x="2929320" y="26064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2" name="Oval 27"/>
            <p:cNvSpPr/>
            <p:nvPr/>
          </p:nvSpPr>
          <p:spPr>
            <a:xfrm>
              <a:off x="3106800" y="25840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3" name="Oval 28"/>
            <p:cNvSpPr/>
            <p:nvPr/>
          </p:nvSpPr>
          <p:spPr>
            <a:xfrm>
              <a:off x="3284280" y="27802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4" name="Oval 29"/>
            <p:cNvSpPr/>
            <p:nvPr/>
          </p:nvSpPr>
          <p:spPr>
            <a:xfrm>
              <a:off x="3461400" y="28688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5" name="Oval 30"/>
            <p:cNvSpPr/>
            <p:nvPr/>
          </p:nvSpPr>
          <p:spPr>
            <a:xfrm>
              <a:off x="3638880" y="29390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6" name="Oval 31"/>
            <p:cNvSpPr/>
            <p:nvPr/>
          </p:nvSpPr>
          <p:spPr>
            <a:xfrm>
              <a:off x="3993840" y="34678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7" name="Oval 32"/>
            <p:cNvSpPr/>
            <p:nvPr/>
          </p:nvSpPr>
          <p:spPr>
            <a:xfrm>
              <a:off x="3819960" y="31352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8" name="Oval 33"/>
            <p:cNvSpPr/>
            <p:nvPr/>
          </p:nvSpPr>
          <p:spPr>
            <a:xfrm>
              <a:off x="3198960" y="26949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9" name="Oval 34"/>
            <p:cNvSpPr/>
            <p:nvPr/>
          </p:nvSpPr>
          <p:spPr>
            <a:xfrm>
              <a:off x="3376440" y="27615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0" name="Oval 35"/>
            <p:cNvSpPr/>
            <p:nvPr/>
          </p:nvSpPr>
          <p:spPr>
            <a:xfrm>
              <a:off x="3550320" y="28281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1" name="Oval 36"/>
            <p:cNvSpPr/>
            <p:nvPr/>
          </p:nvSpPr>
          <p:spPr>
            <a:xfrm>
              <a:off x="3731400" y="30279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2" name="Oval 37"/>
            <p:cNvSpPr/>
            <p:nvPr/>
          </p:nvSpPr>
          <p:spPr>
            <a:xfrm>
              <a:off x="3905280" y="32940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3" name="Oval 38"/>
            <p:cNvSpPr/>
            <p:nvPr/>
          </p:nvSpPr>
          <p:spPr>
            <a:xfrm>
              <a:off x="4352400" y="38894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4" name="Oval 39"/>
            <p:cNvSpPr/>
            <p:nvPr/>
          </p:nvSpPr>
          <p:spPr>
            <a:xfrm>
              <a:off x="4171320" y="36010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5" name="Oval 40"/>
            <p:cNvSpPr/>
            <p:nvPr/>
          </p:nvSpPr>
          <p:spPr>
            <a:xfrm>
              <a:off x="2840400" y="26283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6" name="Oval 41"/>
            <p:cNvSpPr/>
            <p:nvPr/>
          </p:nvSpPr>
          <p:spPr>
            <a:xfrm>
              <a:off x="3017880" y="262512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7" name="Oval 42"/>
            <p:cNvSpPr/>
            <p:nvPr/>
          </p:nvSpPr>
          <p:spPr>
            <a:xfrm>
              <a:off x="4082760" y="35380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8" name="Oval 43"/>
            <p:cNvSpPr/>
            <p:nvPr/>
          </p:nvSpPr>
          <p:spPr>
            <a:xfrm>
              <a:off x="4263840" y="36932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9" name="Oval 44"/>
            <p:cNvSpPr/>
            <p:nvPr/>
          </p:nvSpPr>
          <p:spPr>
            <a:xfrm>
              <a:off x="2843280" y="30942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0" name="Oval 45"/>
            <p:cNvSpPr/>
            <p:nvPr/>
          </p:nvSpPr>
          <p:spPr>
            <a:xfrm>
              <a:off x="3017880" y="317952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1" name="Oval 46"/>
            <p:cNvSpPr/>
            <p:nvPr/>
          </p:nvSpPr>
          <p:spPr>
            <a:xfrm>
              <a:off x="3195360" y="31352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2" name="Oval 47"/>
            <p:cNvSpPr/>
            <p:nvPr/>
          </p:nvSpPr>
          <p:spPr>
            <a:xfrm>
              <a:off x="3372840" y="32684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3" name="Oval 48"/>
            <p:cNvSpPr/>
            <p:nvPr/>
          </p:nvSpPr>
          <p:spPr>
            <a:xfrm>
              <a:off x="3550320" y="33570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4" name="Oval 49"/>
            <p:cNvSpPr/>
            <p:nvPr/>
          </p:nvSpPr>
          <p:spPr>
            <a:xfrm>
              <a:off x="3727800" y="34272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5" name="Oval 50"/>
            <p:cNvSpPr/>
            <p:nvPr/>
          </p:nvSpPr>
          <p:spPr>
            <a:xfrm>
              <a:off x="4082760" y="36932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6" name="Oval 51"/>
            <p:cNvSpPr/>
            <p:nvPr/>
          </p:nvSpPr>
          <p:spPr>
            <a:xfrm>
              <a:off x="3908880" y="36010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7" name="Oval 52"/>
            <p:cNvSpPr/>
            <p:nvPr/>
          </p:nvSpPr>
          <p:spPr>
            <a:xfrm>
              <a:off x="3287520" y="318312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8" name="Oval 53"/>
            <p:cNvSpPr/>
            <p:nvPr/>
          </p:nvSpPr>
          <p:spPr>
            <a:xfrm>
              <a:off x="3465000" y="33570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9" name="Oval 54"/>
            <p:cNvSpPr/>
            <p:nvPr/>
          </p:nvSpPr>
          <p:spPr>
            <a:xfrm>
              <a:off x="3638880" y="33382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0" name="Oval 55"/>
            <p:cNvSpPr/>
            <p:nvPr/>
          </p:nvSpPr>
          <p:spPr>
            <a:xfrm>
              <a:off x="3819960" y="35157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1" name="Oval 56"/>
            <p:cNvSpPr/>
            <p:nvPr/>
          </p:nvSpPr>
          <p:spPr>
            <a:xfrm>
              <a:off x="3993840" y="36230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2" name="Oval 58"/>
            <p:cNvSpPr/>
            <p:nvPr/>
          </p:nvSpPr>
          <p:spPr>
            <a:xfrm>
              <a:off x="4260240" y="39816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3" name="Oval 59"/>
            <p:cNvSpPr/>
            <p:nvPr/>
          </p:nvSpPr>
          <p:spPr>
            <a:xfrm>
              <a:off x="2929320" y="31572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4" name="Oval 60"/>
            <p:cNvSpPr/>
            <p:nvPr/>
          </p:nvSpPr>
          <p:spPr>
            <a:xfrm>
              <a:off x="3106800" y="311292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5" name="Oval 61"/>
            <p:cNvSpPr/>
            <p:nvPr/>
          </p:nvSpPr>
          <p:spPr>
            <a:xfrm>
              <a:off x="4171320" y="380412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6" name="Oval 62"/>
            <p:cNvSpPr/>
            <p:nvPr/>
          </p:nvSpPr>
          <p:spPr>
            <a:xfrm>
              <a:off x="4352400" y="41814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7" name="Oval 63"/>
            <p:cNvSpPr/>
            <p:nvPr/>
          </p:nvSpPr>
          <p:spPr>
            <a:xfrm>
              <a:off x="2755440" y="31608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58" name="Group 152"/>
          <p:cNvGrpSpPr/>
          <p:nvPr/>
        </p:nvGrpSpPr>
        <p:grpSpPr>
          <a:xfrm>
            <a:off x="2743200" y="2247840"/>
            <a:ext cx="1645560" cy="1607040"/>
            <a:chOff x="2743200" y="2247840"/>
            <a:chExt cx="1645560" cy="1607040"/>
          </a:xfrm>
        </p:grpSpPr>
        <p:sp>
          <p:nvSpPr>
            <p:cNvPr id="659" name="Freeform 153"/>
            <p:cNvSpPr/>
            <p:nvPr/>
          </p:nvSpPr>
          <p:spPr>
            <a:xfrm>
              <a:off x="2743200" y="2247840"/>
              <a:ext cx="1645560" cy="1526400"/>
            </a:xfrm>
            <a:custGeom>
              <a:avLst/>
              <a:gdLst>
                <a:gd name="textAreaLeft" fmla="*/ 0 w 1645560"/>
                <a:gd name="textAreaRight" fmla="*/ 1645920 w 1645560"/>
                <a:gd name="textAreaTop" fmla="*/ 0 h 1526400"/>
                <a:gd name="textAreaBottom" fmla="*/ 1526760 h 1526400"/>
              </a:gdLst>
              <a:ahLst/>
              <a:rect l="textAreaLeft" t="textAreaTop" r="textAreaRight" b="textAreaBottom"/>
              <a:pathLst>
                <a:path w="2743200" h="2291508">
                  <a:moveTo>
                    <a:pt x="0" y="0"/>
                  </a:moveTo>
                  <a:cubicBezTo>
                    <a:pt x="310308" y="39477"/>
                    <a:pt x="620617" y="78954"/>
                    <a:pt x="925417" y="231354"/>
                  </a:cubicBezTo>
                  <a:cubicBezTo>
                    <a:pt x="1230217" y="383754"/>
                    <a:pt x="1525836" y="571041"/>
                    <a:pt x="1828800" y="914400"/>
                  </a:cubicBezTo>
                  <a:cubicBezTo>
                    <a:pt x="2131764" y="1257759"/>
                    <a:pt x="2437482" y="1774633"/>
                    <a:pt x="2743200" y="2291508"/>
                  </a:cubicBezTo>
                </a:path>
              </a:pathLst>
            </a:custGeom>
            <a:noFill/>
            <a:ln w="50760">
              <a:solidFill>
                <a:srgbClr val="0f642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0" name="Freeform 154"/>
            <p:cNvSpPr/>
            <p:nvPr/>
          </p:nvSpPr>
          <p:spPr>
            <a:xfrm>
              <a:off x="2743200" y="2856960"/>
              <a:ext cx="1639080" cy="997920"/>
            </a:xfrm>
            <a:custGeom>
              <a:avLst/>
              <a:gdLst>
                <a:gd name="textAreaLeft" fmla="*/ 0 w 1639080"/>
                <a:gd name="textAreaRight" fmla="*/ 1639440 w 1639080"/>
                <a:gd name="textAreaTop" fmla="*/ 0 h 997920"/>
                <a:gd name="textAreaBottom" fmla="*/ 998280 h 997920"/>
              </a:gdLst>
              <a:ahLst/>
              <a:rect l="textAreaLeft" t="textAreaTop" r="textAreaRight" b="textAreaBottom"/>
              <a:pathLst>
                <a:path w="2732183" h="1498294">
                  <a:moveTo>
                    <a:pt x="0" y="0"/>
                  </a:moveTo>
                  <a:cubicBezTo>
                    <a:pt x="309390" y="12853"/>
                    <a:pt x="618781" y="25706"/>
                    <a:pt x="925417" y="121185"/>
                  </a:cubicBezTo>
                  <a:cubicBezTo>
                    <a:pt x="1232053" y="216665"/>
                    <a:pt x="1538689" y="343359"/>
                    <a:pt x="1839817" y="572877"/>
                  </a:cubicBezTo>
                  <a:cubicBezTo>
                    <a:pt x="2140945" y="802395"/>
                    <a:pt x="2436564" y="1150344"/>
                    <a:pt x="2732183" y="1498294"/>
                  </a:cubicBezTo>
                </a:path>
              </a:pathLst>
            </a:custGeom>
            <a:noFill/>
            <a:ln w="50760">
              <a:solidFill>
                <a:srgbClr val="0f642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61" name="Group 120"/>
          <p:cNvGrpSpPr/>
          <p:nvPr/>
        </p:nvGrpSpPr>
        <p:grpSpPr>
          <a:xfrm>
            <a:off x="457200" y="3200400"/>
            <a:ext cx="1913400" cy="2523600"/>
            <a:chOff x="457200" y="3200400"/>
            <a:chExt cx="1913400" cy="2523600"/>
          </a:xfrm>
        </p:grpSpPr>
        <p:grpSp>
          <p:nvGrpSpPr>
            <p:cNvPr id="662" name="Group 123"/>
            <p:cNvGrpSpPr/>
            <p:nvPr/>
          </p:nvGrpSpPr>
          <p:grpSpPr>
            <a:xfrm>
              <a:off x="725040" y="3809880"/>
              <a:ext cx="1645560" cy="1607400"/>
              <a:chOff x="725040" y="3809880"/>
              <a:chExt cx="1645560" cy="1607400"/>
            </a:xfrm>
          </p:grpSpPr>
          <p:sp>
            <p:nvSpPr>
              <p:cNvPr id="663" name="Freeform 129"/>
              <p:cNvSpPr/>
              <p:nvPr/>
            </p:nvSpPr>
            <p:spPr>
              <a:xfrm>
                <a:off x="725040" y="380988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4" name="Freeform 130"/>
              <p:cNvSpPr/>
              <p:nvPr/>
            </p:nvSpPr>
            <p:spPr>
              <a:xfrm>
                <a:off x="725040" y="44193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65" name="Group 124"/>
            <p:cNvGrpSpPr/>
            <p:nvPr/>
          </p:nvGrpSpPr>
          <p:grpSpPr>
            <a:xfrm>
              <a:off x="723960" y="4124520"/>
              <a:ext cx="1645560" cy="1599480"/>
              <a:chOff x="723960" y="4124520"/>
              <a:chExt cx="1645560" cy="1599480"/>
            </a:xfrm>
          </p:grpSpPr>
          <p:sp>
            <p:nvSpPr>
              <p:cNvPr id="666" name="Freeform 127"/>
              <p:cNvSpPr/>
              <p:nvPr/>
            </p:nvSpPr>
            <p:spPr>
              <a:xfrm>
                <a:off x="723960" y="412452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7" name="Freeform 128"/>
              <p:cNvSpPr/>
              <p:nvPr/>
            </p:nvSpPr>
            <p:spPr>
              <a:xfrm>
                <a:off x="723960" y="47260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668" name="4-Point Star 125"/>
            <p:cNvSpPr/>
            <p:nvPr/>
          </p:nvSpPr>
          <p:spPr>
            <a:xfrm>
              <a:off x="457200" y="3200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0f642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9" name="4-Point Star 126"/>
            <p:cNvSpPr/>
            <p:nvPr/>
          </p:nvSpPr>
          <p:spPr>
            <a:xfrm>
              <a:off x="457200" y="369576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66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70" name="Circular Arrow 4"/>
          <p:cNvSpPr/>
          <p:nvPr/>
        </p:nvSpPr>
        <p:spPr>
          <a:xfrm rot="7954800">
            <a:off x="4088520" y="3897720"/>
            <a:ext cx="978120" cy="9781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noFill/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TextBox 98"/>
          <p:cNvSpPr/>
          <p:nvPr/>
        </p:nvSpPr>
        <p:spPr>
          <a:xfrm>
            <a:off x="6103440" y="2552760"/>
            <a:ext cx="12204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6600"/>
                </a:solidFill>
                <a:latin typeface="Arial"/>
              </a:rPr>
              <a:t>noise shot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6600"/>
                </a:solidFill>
                <a:latin typeface="Arial"/>
              </a:rPr>
              <a:t>re-aligned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TextBox 99"/>
          <p:cNvSpPr/>
          <p:nvPr/>
        </p:nvSpPr>
        <p:spPr>
          <a:xfrm>
            <a:off x="6103440" y="4725720"/>
            <a:ext cx="12204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Cadzow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filtered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noise shot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TextBox 100"/>
          <p:cNvSpPr/>
          <p:nvPr/>
        </p:nvSpPr>
        <p:spPr>
          <a:xfrm>
            <a:off x="4162320" y="4840200"/>
            <a:ext cx="14094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b27d"/>
                </a:solidFill>
                <a:latin typeface="Arial"/>
              </a:rPr>
              <a:t>noise model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b27d"/>
                </a:solidFill>
                <a:latin typeface="Arial"/>
              </a:rPr>
              <a:t>updated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TextBox 64"/>
          <p:cNvSpPr/>
          <p:nvPr/>
        </p:nvSpPr>
        <p:spPr>
          <a:xfrm>
            <a:off x="4031640" y="2438280"/>
            <a:ext cx="12600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f6428"/>
                </a:solidFill>
                <a:latin typeface="Arial"/>
              </a:rPr>
              <a:t>target shot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f6428"/>
                </a:solidFill>
                <a:latin typeface="Arial"/>
              </a:rPr>
              <a:t>aligned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77" name="TextBox 73"/>
          <p:cNvSpPr/>
          <p:nvPr/>
        </p:nvSpPr>
        <p:spPr>
          <a:xfrm>
            <a:off x="808560" y="1523880"/>
            <a:ext cx="13471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blended” =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continuous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shot record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TextBox 121"/>
          <p:cNvSpPr/>
          <p:nvPr/>
        </p:nvSpPr>
        <p:spPr>
          <a:xfrm>
            <a:off x="3857400" y="1525320"/>
            <a:ext cx="1511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other domain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79" name="Group 152"/>
          <p:cNvGrpSpPr/>
          <p:nvPr/>
        </p:nvGrpSpPr>
        <p:grpSpPr>
          <a:xfrm>
            <a:off x="2743200" y="2247840"/>
            <a:ext cx="1645560" cy="1607040"/>
            <a:chOff x="2743200" y="2247840"/>
            <a:chExt cx="1645560" cy="1607040"/>
          </a:xfrm>
        </p:grpSpPr>
        <p:sp>
          <p:nvSpPr>
            <p:cNvPr id="680" name="Freeform 153"/>
            <p:cNvSpPr/>
            <p:nvPr/>
          </p:nvSpPr>
          <p:spPr>
            <a:xfrm>
              <a:off x="2743200" y="2247840"/>
              <a:ext cx="1645560" cy="1526400"/>
            </a:xfrm>
            <a:custGeom>
              <a:avLst/>
              <a:gdLst>
                <a:gd name="textAreaLeft" fmla="*/ 0 w 1645560"/>
                <a:gd name="textAreaRight" fmla="*/ 1645920 w 1645560"/>
                <a:gd name="textAreaTop" fmla="*/ 0 h 1526400"/>
                <a:gd name="textAreaBottom" fmla="*/ 1526760 h 1526400"/>
              </a:gdLst>
              <a:ahLst/>
              <a:rect l="textAreaLeft" t="textAreaTop" r="textAreaRight" b="textAreaBottom"/>
              <a:pathLst>
                <a:path w="2743200" h="2291508">
                  <a:moveTo>
                    <a:pt x="0" y="0"/>
                  </a:moveTo>
                  <a:cubicBezTo>
                    <a:pt x="310308" y="39477"/>
                    <a:pt x="620617" y="78954"/>
                    <a:pt x="925417" y="231354"/>
                  </a:cubicBezTo>
                  <a:cubicBezTo>
                    <a:pt x="1230217" y="383754"/>
                    <a:pt x="1525836" y="571041"/>
                    <a:pt x="1828800" y="914400"/>
                  </a:cubicBezTo>
                  <a:cubicBezTo>
                    <a:pt x="2131764" y="1257759"/>
                    <a:pt x="2437482" y="1774633"/>
                    <a:pt x="2743200" y="2291508"/>
                  </a:cubicBezTo>
                </a:path>
              </a:pathLst>
            </a:custGeom>
            <a:noFill/>
            <a:ln w="50760">
              <a:solidFill>
                <a:srgbClr val="0f642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1" name="Freeform 154"/>
            <p:cNvSpPr/>
            <p:nvPr/>
          </p:nvSpPr>
          <p:spPr>
            <a:xfrm>
              <a:off x="2743200" y="2856960"/>
              <a:ext cx="1639080" cy="997920"/>
            </a:xfrm>
            <a:custGeom>
              <a:avLst/>
              <a:gdLst>
                <a:gd name="textAreaLeft" fmla="*/ 0 w 1639080"/>
                <a:gd name="textAreaRight" fmla="*/ 1639440 w 1639080"/>
                <a:gd name="textAreaTop" fmla="*/ 0 h 997920"/>
                <a:gd name="textAreaBottom" fmla="*/ 998280 h 997920"/>
              </a:gdLst>
              <a:ahLst/>
              <a:rect l="textAreaLeft" t="textAreaTop" r="textAreaRight" b="textAreaBottom"/>
              <a:pathLst>
                <a:path w="2732183" h="1498294">
                  <a:moveTo>
                    <a:pt x="0" y="0"/>
                  </a:moveTo>
                  <a:cubicBezTo>
                    <a:pt x="309390" y="12853"/>
                    <a:pt x="618781" y="25706"/>
                    <a:pt x="925417" y="121185"/>
                  </a:cubicBezTo>
                  <a:cubicBezTo>
                    <a:pt x="1232053" y="216665"/>
                    <a:pt x="1538689" y="343359"/>
                    <a:pt x="1839817" y="572877"/>
                  </a:cubicBezTo>
                  <a:cubicBezTo>
                    <a:pt x="2140945" y="802395"/>
                    <a:pt x="2436564" y="1150344"/>
                    <a:pt x="2732183" y="1498294"/>
                  </a:cubicBezTo>
                </a:path>
              </a:pathLst>
            </a:custGeom>
            <a:noFill/>
            <a:ln w="50760">
              <a:solidFill>
                <a:srgbClr val="0f642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82" name="Group 120"/>
          <p:cNvGrpSpPr/>
          <p:nvPr/>
        </p:nvGrpSpPr>
        <p:grpSpPr>
          <a:xfrm>
            <a:off x="457200" y="3200400"/>
            <a:ext cx="1913400" cy="2523600"/>
            <a:chOff x="457200" y="3200400"/>
            <a:chExt cx="1913400" cy="2523600"/>
          </a:xfrm>
        </p:grpSpPr>
        <p:grpSp>
          <p:nvGrpSpPr>
            <p:cNvPr id="683" name="Group 123"/>
            <p:cNvGrpSpPr/>
            <p:nvPr/>
          </p:nvGrpSpPr>
          <p:grpSpPr>
            <a:xfrm>
              <a:off x="725040" y="3809880"/>
              <a:ext cx="1645560" cy="1607400"/>
              <a:chOff x="725040" y="3809880"/>
              <a:chExt cx="1645560" cy="1607400"/>
            </a:xfrm>
          </p:grpSpPr>
          <p:sp>
            <p:nvSpPr>
              <p:cNvPr id="684" name="Freeform 129"/>
              <p:cNvSpPr/>
              <p:nvPr/>
            </p:nvSpPr>
            <p:spPr>
              <a:xfrm>
                <a:off x="725040" y="380988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5" name="Freeform 130"/>
              <p:cNvSpPr/>
              <p:nvPr/>
            </p:nvSpPr>
            <p:spPr>
              <a:xfrm>
                <a:off x="725040" y="44193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86" name="Group 124"/>
            <p:cNvGrpSpPr/>
            <p:nvPr/>
          </p:nvGrpSpPr>
          <p:grpSpPr>
            <a:xfrm>
              <a:off x="723960" y="4124520"/>
              <a:ext cx="1645560" cy="1599480"/>
              <a:chOff x="723960" y="4124520"/>
              <a:chExt cx="1645560" cy="1599480"/>
            </a:xfrm>
          </p:grpSpPr>
          <p:sp>
            <p:nvSpPr>
              <p:cNvPr id="687" name="Freeform 127"/>
              <p:cNvSpPr/>
              <p:nvPr/>
            </p:nvSpPr>
            <p:spPr>
              <a:xfrm>
                <a:off x="723960" y="412452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8" name="Freeform 128"/>
              <p:cNvSpPr/>
              <p:nvPr/>
            </p:nvSpPr>
            <p:spPr>
              <a:xfrm>
                <a:off x="723960" y="47260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689" name="4-Point Star 125"/>
            <p:cNvSpPr/>
            <p:nvPr/>
          </p:nvSpPr>
          <p:spPr>
            <a:xfrm>
              <a:off x="457200" y="3200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0f642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0" name="4-Point Star 126"/>
            <p:cNvSpPr/>
            <p:nvPr/>
          </p:nvSpPr>
          <p:spPr>
            <a:xfrm>
              <a:off x="457200" y="369576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66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91" name="Circular Arrow 4"/>
          <p:cNvSpPr/>
          <p:nvPr/>
        </p:nvSpPr>
        <p:spPr>
          <a:xfrm rot="7954800">
            <a:off x="4088520" y="3897720"/>
            <a:ext cx="978120" cy="9781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noFill/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TextBox 98"/>
          <p:cNvSpPr/>
          <p:nvPr/>
        </p:nvSpPr>
        <p:spPr>
          <a:xfrm>
            <a:off x="6103440" y="2552760"/>
            <a:ext cx="12204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6600"/>
                </a:solidFill>
                <a:latin typeface="Arial"/>
              </a:rPr>
              <a:t>noise shot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6600"/>
                </a:solidFill>
                <a:latin typeface="Arial"/>
              </a:rPr>
              <a:t>re-aligned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TextBox 99"/>
          <p:cNvSpPr/>
          <p:nvPr/>
        </p:nvSpPr>
        <p:spPr>
          <a:xfrm>
            <a:off x="6103440" y="4725720"/>
            <a:ext cx="12204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Cadzow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filtered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noise shot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TextBox 100"/>
          <p:cNvSpPr/>
          <p:nvPr/>
        </p:nvSpPr>
        <p:spPr>
          <a:xfrm>
            <a:off x="4162320" y="4840200"/>
            <a:ext cx="14094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b27d"/>
                </a:solidFill>
                <a:latin typeface="Arial"/>
              </a:rPr>
              <a:t>noise model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b27d"/>
                </a:solidFill>
                <a:latin typeface="Arial"/>
              </a:rPr>
              <a:t>updated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TextBox 64"/>
          <p:cNvSpPr/>
          <p:nvPr/>
        </p:nvSpPr>
        <p:spPr>
          <a:xfrm>
            <a:off x="4162320" y="2705040"/>
            <a:ext cx="14094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b27d"/>
                </a:solidFill>
                <a:latin typeface="Arial"/>
              </a:rPr>
              <a:t>noise model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b27d"/>
                </a:solidFill>
                <a:latin typeface="Arial"/>
              </a:rPr>
              <a:t>subtracted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698" name="TextBox 73"/>
          <p:cNvSpPr/>
          <p:nvPr/>
        </p:nvSpPr>
        <p:spPr>
          <a:xfrm>
            <a:off x="1044000" y="1523880"/>
            <a:ext cx="13471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blended” =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continuous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shot record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TextBox 121"/>
          <p:cNvSpPr/>
          <p:nvPr/>
        </p:nvSpPr>
        <p:spPr>
          <a:xfrm>
            <a:off x="3857400" y="1525320"/>
            <a:ext cx="1511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other domain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00" name="Group 167"/>
          <p:cNvGrpSpPr/>
          <p:nvPr/>
        </p:nvGrpSpPr>
        <p:grpSpPr>
          <a:xfrm>
            <a:off x="4743360" y="4515120"/>
            <a:ext cx="1645560" cy="1599480"/>
            <a:chOff x="4743360" y="4515120"/>
            <a:chExt cx="1645560" cy="1599480"/>
          </a:xfrm>
        </p:grpSpPr>
        <p:sp>
          <p:nvSpPr>
            <p:cNvPr id="701" name="Freeform 168"/>
            <p:cNvSpPr/>
            <p:nvPr/>
          </p:nvSpPr>
          <p:spPr>
            <a:xfrm>
              <a:off x="4743360" y="4515120"/>
              <a:ext cx="1645560" cy="1526400"/>
            </a:xfrm>
            <a:custGeom>
              <a:avLst/>
              <a:gdLst>
                <a:gd name="textAreaLeft" fmla="*/ 0 w 1645560"/>
                <a:gd name="textAreaRight" fmla="*/ 1645920 w 1645560"/>
                <a:gd name="textAreaTop" fmla="*/ 0 h 1526400"/>
                <a:gd name="textAreaBottom" fmla="*/ 1526760 h 1526400"/>
              </a:gdLst>
              <a:ahLst/>
              <a:rect l="textAreaLeft" t="textAreaTop" r="textAreaRight" b="textAreaBottom"/>
              <a:pathLst>
                <a:path w="2743200" h="2291508">
                  <a:moveTo>
                    <a:pt x="0" y="0"/>
                  </a:moveTo>
                  <a:cubicBezTo>
                    <a:pt x="310308" y="39477"/>
                    <a:pt x="620617" y="78954"/>
                    <a:pt x="925417" y="231354"/>
                  </a:cubicBezTo>
                  <a:cubicBezTo>
                    <a:pt x="1230217" y="383754"/>
                    <a:pt x="1525836" y="571041"/>
                    <a:pt x="1828800" y="914400"/>
                  </a:cubicBezTo>
                  <a:cubicBezTo>
                    <a:pt x="2131764" y="1257759"/>
                    <a:pt x="2437482" y="1774633"/>
                    <a:pt x="2743200" y="2291508"/>
                  </a:cubicBezTo>
                </a:path>
              </a:pathLst>
            </a:custGeom>
            <a:noFill/>
            <a:ln w="507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2" name="Freeform 169"/>
            <p:cNvSpPr/>
            <p:nvPr/>
          </p:nvSpPr>
          <p:spPr>
            <a:xfrm>
              <a:off x="4743360" y="5116680"/>
              <a:ext cx="1639080" cy="997920"/>
            </a:xfrm>
            <a:custGeom>
              <a:avLst/>
              <a:gdLst>
                <a:gd name="textAreaLeft" fmla="*/ 0 w 1639080"/>
                <a:gd name="textAreaRight" fmla="*/ 1639440 w 1639080"/>
                <a:gd name="textAreaTop" fmla="*/ 0 h 997920"/>
                <a:gd name="textAreaBottom" fmla="*/ 998280 h 997920"/>
              </a:gdLst>
              <a:ahLst/>
              <a:rect l="textAreaLeft" t="textAreaTop" r="textAreaRight" b="textAreaBottom"/>
              <a:pathLst>
                <a:path w="2732183" h="1498294">
                  <a:moveTo>
                    <a:pt x="0" y="0"/>
                  </a:moveTo>
                  <a:cubicBezTo>
                    <a:pt x="309390" y="12853"/>
                    <a:pt x="618781" y="25706"/>
                    <a:pt x="925417" y="121185"/>
                  </a:cubicBezTo>
                  <a:cubicBezTo>
                    <a:pt x="1232053" y="216665"/>
                    <a:pt x="1538689" y="343359"/>
                    <a:pt x="1839817" y="572877"/>
                  </a:cubicBezTo>
                  <a:cubicBezTo>
                    <a:pt x="2140945" y="802395"/>
                    <a:pt x="2436564" y="1150344"/>
                    <a:pt x="2732183" y="1498294"/>
                  </a:cubicBezTo>
                </a:path>
              </a:pathLst>
            </a:custGeom>
            <a:noFill/>
            <a:ln w="507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03" name="Group 7"/>
          <p:cNvGrpSpPr/>
          <p:nvPr/>
        </p:nvGrpSpPr>
        <p:grpSpPr>
          <a:xfrm>
            <a:off x="4743360" y="2247840"/>
            <a:ext cx="1656720" cy="1987560"/>
            <a:chOff x="4743360" y="2247840"/>
            <a:chExt cx="1656720" cy="1987560"/>
          </a:xfrm>
        </p:grpSpPr>
        <p:grpSp>
          <p:nvGrpSpPr>
            <p:cNvPr id="704" name="Group 74"/>
            <p:cNvGrpSpPr/>
            <p:nvPr/>
          </p:nvGrpSpPr>
          <p:grpSpPr>
            <a:xfrm>
              <a:off x="4754520" y="2247840"/>
              <a:ext cx="1645560" cy="1873440"/>
              <a:chOff x="4754520" y="2247840"/>
              <a:chExt cx="1645560" cy="1873440"/>
            </a:xfrm>
          </p:grpSpPr>
          <p:sp>
            <p:nvSpPr>
              <p:cNvPr id="705" name="Oval 81"/>
              <p:cNvSpPr/>
              <p:nvPr/>
            </p:nvSpPr>
            <p:spPr>
              <a:xfrm>
                <a:off x="4754520" y="22730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6" name="Oval 82"/>
              <p:cNvSpPr/>
              <p:nvPr/>
            </p:nvSpPr>
            <p:spPr>
              <a:xfrm>
                <a:off x="4929480" y="23522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7" name="Oval 83"/>
              <p:cNvSpPr/>
              <p:nvPr/>
            </p:nvSpPr>
            <p:spPr>
              <a:xfrm>
                <a:off x="5106960" y="22478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8" name="Oval 84"/>
              <p:cNvSpPr/>
              <p:nvPr/>
            </p:nvSpPr>
            <p:spPr>
              <a:xfrm>
                <a:off x="5284440" y="2471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9" name="Oval 85"/>
              <p:cNvSpPr/>
              <p:nvPr/>
            </p:nvSpPr>
            <p:spPr>
              <a:xfrm>
                <a:off x="5461920" y="25722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0" name="Oval 86"/>
              <p:cNvSpPr/>
              <p:nvPr/>
            </p:nvSpPr>
            <p:spPr>
              <a:xfrm>
                <a:off x="5639400" y="26521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1" name="Oval 87"/>
              <p:cNvSpPr/>
              <p:nvPr/>
            </p:nvSpPr>
            <p:spPr>
              <a:xfrm>
                <a:off x="5994360" y="3254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2" name="Oval 88"/>
              <p:cNvSpPr/>
              <p:nvPr/>
            </p:nvSpPr>
            <p:spPr>
              <a:xfrm>
                <a:off x="5820120" y="28753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3" name="Oval 89"/>
              <p:cNvSpPr/>
              <p:nvPr/>
            </p:nvSpPr>
            <p:spPr>
              <a:xfrm>
                <a:off x="5199120" y="23742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4" name="Oval 90"/>
              <p:cNvSpPr/>
              <p:nvPr/>
            </p:nvSpPr>
            <p:spPr>
              <a:xfrm>
                <a:off x="5376600" y="24501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5" name="Oval 91"/>
              <p:cNvSpPr/>
              <p:nvPr/>
            </p:nvSpPr>
            <p:spPr>
              <a:xfrm>
                <a:off x="5550480" y="25257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6" name="Oval 92"/>
              <p:cNvSpPr/>
              <p:nvPr/>
            </p:nvSpPr>
            <p:spPr>
              <a:xfrm>
                <a:off x="5731560" y="26737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7" name="Oval 93"/>
              <p:cNvSpPr/>
              <p:nvPr/>
            </p:nvSpPr>
            <p:spPr>
              <a:xfrm>
                <a:off x="5905440" y="3056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8" name="Oval 94"/>
              <p:cNvSpPr/>
              <p:nvPr/>
            </p:nvSpPr>
            <p:spPr>
              <a:xfrm>
                <a:off x="6352560" y="37342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9" name="Oval 95"/>
              <p:cNvSpPr/>
              <p:nvPr/>
            </p:nvSpPr>
            <p:spPr>
              <a:xfrm>
                <a:off x="6171840" y="34059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0" name="Oval 96"/>
              <p:cNvSpPr/>
              <p:nvPr/>
            </p:nvSpPr>
            <p:spPr>
              <a:xfrm>
                <a:off x="4840560" y="22546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1" name="Oval 97"/>
              <p:cNvSpPr/>
              <p:nvPr/>
            </p:nvSpPr>
            <p:spPr>
              <a:xfrm>
                <a:off x="5018040" y="22942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2" name="Oval 98"/>
              <p:cNvSpPr/>
              <p:nvPr/>
            </p:nvSpPr>
            <p:spPr>
              <a:xfrm>
                <a:off x="6082920" y="33343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3" name="Oval 99"/>
              <p:cNvSpPr/>
              <p:nvPr/>
            </p:nvSpPr>
            <p:spPr>
              <a:xfrm>
                <a:off x="6264000" y="35118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4" name="Oval 100"/>
              <p:cNvSpPr/>
              <p:nvPr/>
            </p:nvSpPr>
            <p:spPr>
              <a:xfrm>
                <a:off x="4843440" y="28288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5" name="Oval 101"/>
              <p:cNvSpPr/>
              <p:nvPr/>
            </p:nvSpPr>
            <p:spPr>
              <a:xfrm>
                <a:off x="5018040" y="28641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6" name="Oval 102"/>
              <p:cNvSpPr/>
              <p:nvPr/>
            </p:nvSpPr>
            <p:spPr>
              <a:xfrm>
                <a:off x="5195520" y="28857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7" name="Oval 103"/>
              <p:cNvSpPr/>
              <p:nvPr/>
            </p:nvSpPr>
            <p:spPr>
              <a:xfrm>
                <a:off x="5373000" y="30268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8" name="Oval 104"/>
              <p:cNvSpPr/>
              <p:nvPr/>
            </p:nvSpPr>
            <p:spPr>
              <a:xfrm>
                <a:off x="5550480" y="30927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9" name="Oval 105"/>
              <p:cNvSpPr/>
              <p:nvPr/>
            </p:nvSpPr>
            <p:spPr>
              <a:xfrm>
                <a:off x="5727960" y="32079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0" name="Oval 106"/>
              <p:cNvSpPr/>
              <p:nvPr/>
            </p:nvSpPr>
            <p:spPr>
              <a:xfrm>
                <a:off x="6082920" y="35715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1" name="Oval 107"/>
              <p:cNvSpPr/>
              <p:nvPr/>
            </p:nvSpPr>
            <p:spPr>
              <a:xfrm>
                <a:off x="5909040" y="34059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2" name="Oval 108"/>
              <p:cNvSpPr/>
              <p:nvPr/>
            </p:nvSpPr>
            <p:spPr>
              <a:xfrm>
                <a:off x="5288040" y="29300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3" name="Oval 109"/>
              <p:cNvSpPr/>
              <p:nvPr/>
            </p:nvSpPr>
            <p:spPr>
              <a:xfrm>
                <a:off x="5465520" y="31280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4" name="Oval 110"/>
              <p:cNvSpPr/>
              <p:nvPr/>
            </p:nvSpPr>
            <p:spPr>
              <a:xfrm>
                <a:off x="5639400" y="31068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5" name="Oval 111"/>
              <p:cNvSpPr/>
              <p:nvPr/>
            </p:nvSpPr>
            <p:spPr>
              <a:xfrm>
                <a:off x="5820120" y="33091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6" name="Oval 112"/>
              <p:cNvSpPr/>
              <p:nvPr/>
            </p:nvSpPr>
            <p:spPr>
              <a:xfrm>
                <a:off x="5994360" y="34311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7" name="Oval 113"/>
              <p:cNvSpPr/>
              <p:nvPr/>
            </p:nvSpPr>
            <p:spPr>
              <a:xfrm>
                <a:off x="6260400" y="3839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8" name="Oval 114"/>
              <p:cNvSpPr/>
              <p:nvPr/>
            </p:nvSpPr>
            <p:spPr>
              <a:xfrm>
                <a:off x="4929480" y="29008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9" name="Oval 115"/>
              <p:cNvSpPr/>
              <p:nvPr/>
            </p:nvSpPr>
            <p:spPr>
              <a:xfrm>
                <a:off x="5106960" y="28501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0" name="Oval 116"/>
              <p:cNvSpPr/>
              <p:nvPr/>
            </p:nvSpPr>
            <p:spPr>
              <a:xfrm>
                <a:off x="6171840" y="36374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1" name="Oval 117"/>
              <p:cNvSpPr/>
              <p:nvPr/>
            </p:nvSpPr>
            <p:spPr>
              <a:xfrm>
                <a:off x="6352560" y="40669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2" name="Oval 118"/>
              <p:cNvSpPr/>
              <p:nvPr/>
            </p:nvSpPr>
            <p:spPr>
              <a:xfrm>
                <a:off x="4755600" y="29048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43" name="Group 170"/>
            <p:cNvGrpSpPr/>
            <p:nvPr/>
          </p:nvGrpSpPr>
          <p:grpSpPr>
            <a:xfrm>
              <a:off x="4743360" y="2635560"/>
              <a:ext cx="1645560" cy="1599840"/>
              <a:chOff x="4743360" y="2635560"/>
              <a:chExt cx="1645560" cy="1599840"/>
            </a:xfrm>
          </p:grpSpPr>
          <p:sp>
            <p:nvSpPr>
              <p:cNvPr id="744" name="Freeform 171"/>
              <p:cNvSpPr/>
              <p:nvPr/>
            </p:nvSpPr>
            <p:spPr>
              <a:xfrm>
                <a:off x="4743360" y="263556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5" name="Freeform 172"/>
              <p:cNvSpPr/>
              <p:nvPr/>
            </p:nvSpPr>
            <p:spPr>
              <a:xfrm>
                <a:off x="4743360" y="32374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746" name="Group 6"/>
          <p:cNvGrpSpPr/>
          <p:nvPr/>
        </p:nvGrpSpPr>
        <p:grpSpPr>
          <a:xfrm>
            <a:off x="2743200" y="2247840"/>
            <a:ext cx="1656720" cy="1981080"/>
            <a:chOff x="2743200" y="2247840"/>
            <a:chExt cx="1656720" cy="1981080"/>
          </a:xfrm>
        </p:grpSpPr>
        <p:grpSp>
          <p:nvGrpSpPr>
            <p:cNvPr id="747" name="Group 71"/>
            <p:cNvGrpSpPr/>
            <p:nvPr/>
          </p:nvGrpSpPr>
          <p:grpSpPr>
            <a:xfrm>
              <a:off x="2754360" y="2584080"/>
              <a:ext cx="1645560" cy="1644840"/>
              <a:chOff x="2754360" y="2584080"/>
              <a:chExt cx="1645560" cy="1644840"/>
            </a:xfrm>
          </p:grpSpPr>
          <p:sp>
            <p:nvSpPr>
              <p:cNvPr id="748" name="Oval 21"/>
              <p:cNvSpPr/>
              <p:nvPr/>
            </p:nvSpPr>
            <p:spPr>
              <a:xfrm>
                <a:off x="2754360" y="26064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9" name="Oval 26"/>
              <p:cNvSpPr/>
              <p:nvPr/>
            </p:nvSpPr>
            <p:spPr>
              <a:xfrm>
                <a:off x="2929320" y="26064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0" name="Oval 27"/>
              <p:cNvSpPr/>
              <p:nvPr/>
            </p:nvSpPr>
            <p:spPr>
              <a:xfrm>
                <a:off x="3106800" y="2584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1" name="Oval 28"/>
              <p:cNvSpPr/>
              <p:nvPr/>
            </p:nvSpPr>
            <p:spPr>
              <a:xfrm>
                <a:off x="3284280" y="27802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2" name="Oval 29"/>
              <p:cNvSpPr/>
              <p:nvPr/>
            </p:nvSpPr>
            <p:spPr>
              <a:xfrm>
                <a:off x="3461400" y="28688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3" name="Oval 30"/>
              <p:cNvSpPr/>
              <p:nvPr/>
            </p:nvSpPr>
            <p:spPr>
              <a:xfrm>
                <a:off x="3638880" y="29390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4" name="Oval 31"/>
              <p:cNvSpPr/>
              <p:nvPr/>
            </p:nvSpPr>
            <p:spPr>
              <a:xfrm>
                <a:off x="3993840" y="34678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5" name="Oval 32"/>
              <p:cNvSpPr/>
              <p:nvPr/>
            </p:nvSpPr>
            <p:spPr>
              <a:xfrm>
                <a:off x="3819960" y="3135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6" name="Oval 33"/>
              <p:cNvSpPr/>
              <p:nvPr/>
            </p:nvSpPr>
            <p:spPr>
              <a:xfrm>
                <a:off x="3198960" y="26949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7" name="Oval 34"/>
              <p:cNvSpPr/>
              <p:nvPr/>
            </p:nvSpPr>
            <p:spPr>
              <a:xfrm>
                <a:off x="3376440" y="27615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8" name="Oval 35"/>
              <p:cNvSpPr/>
              <p:nvPr/>
            </p:nvSpPr>
            <p:spPr>
              <a:xfrm>
                <a:off x="3550320" y="28281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9" name="Oval 36"/>
              <p:cNvSpPr/>
              <p:nvPr/>
            </p:nvSpPr>
            <p:spPr>
              <a:xfrm>
                <a:off x="3731400" y="30279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0" name="Oval 37"/>
              <p:cNvSpPr/>
              <p:nvPr/>
            </p:nvSpPr>
            <p:spPr>
              <a:xfrm>
                <a:off x="3905280" y="32940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1" name="Oval 38"/>
              <p:cNvSpPr/>
              <p:nvPr/>
            </p:nvSpPr>
            <p:spPr>
              <a:xfrm>
                <a:off x="4352400" y="38894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2" name="Oval 39"/>
              <p:cNvSpPr/>
              <p:nvPr/>
            </p:nvSpPr>
            <p:spPr>
              <a:xfrm>
                <a:off x="4171320" y="3601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3" name="Oval 40"/>
              <p:cNvSpPr/>
              <p:nvPr/>
            </p:nvSpPr>
            <p:spPr>
              <a:xfrm>
                <a:off x="2840400" y="26283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4" name="Oval 41"/>
              <p:cNvSpPr/>
              <p:nvPr/>
            </p:nvSpPr>
            <p:spPr>
              <a:xfrm>
                <a:off x="3017880" y="26251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5" name="Oval 42"/>
              <p:cNvSpPr/>
              <p:nvPr/>
            </p:nvSpPr>
            <p:spPr>
              <a:xfrm>
                <a:off x="4082760" y="3538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6" name="Oval 43"/>
              <p:cNvSpPr/>
              <p:nvPr/>
            </p:nvSpPr>
            <p:spPr>
              <a:xfrm>
                <a:off x="4263840" y="3693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7" name="Oval 44"/>
              <p:cNvSpPr/>
              <p:nvPr/>
            </p:nvSpPr>
            <p:spPr>
              <a:xfrm>
                <a:off x="2843280" y="30942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8" name="Oval 45"/>
              <p:cNvSpPr/>
              <p:nvPr/>
            </p:nvSpPr>
            <p:spPr>
              <a:xfrm>
                <a:off x="3017880" y="31795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9" name="Oval 46"/>
              <p:cNvSpPr/>
              <p:nvPr/>
            </p:nvSpPr>
            <p:spPr>
              <a:xfrm>
                <a:off x="3195360" y="3135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0" name="Oval 47"/>
              <p:cNvSpPr/>
              <p:nvPr/>
            </p:nvSpPr>
            <p:spPr>
              <a:xfrm>
                <a:off x="3372840" y="32684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1" name="Oval 48"/>
              <p:cNvSpPr/>
              <p:nvPr/>
            </p:nvSpPr>
            <p:spPr>
              <a:xfrm>
                <a:off x="3550320" y="33570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2" name="Oval 49"/>
              <p:cNvSpPr/>
              <p:nvPr/>
            </p:nvSpPr>
            <p:spPr>
              <a:xfrm>
                <a:off x="3727800" y="34272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3" name="Oval 50"/>
              <p:cNvSpPr/>
              <p:nvPr/>
            </p:nvSpPr>
            <p:spPr>
              <a:xfrm>
                <a:off x="4082760" y="3693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4" name="Oval 51"/>
              <p:cNvSpPr/>
              <p:nvPr/>
            </p:nvSpPr>
            <p:spPr>
              <a:xfrm>
                <a:off x="3908880" y="3601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5" name="Oval 52"/>
              <p:cNvSpPr/>
              <p:nvPr/>
            </p:nvSpPr>
            <p:spPr>
              <a:xfrm>
                <a:off x="3287520" y="31831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6" name="Oval 53"/>
              <p:cNvSpPr/>
              <p:nvPr/>
            </p:nvSpPr>
            <p:spPr>
              <a:xfrm>
                <a:off x="3465000" y="33570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7" name="Oval 54"/>
              <p:cNvSpPr/>
              <p:nvPr/>
            </p:nvSpPr>
            <p:spPr>
              <a:xfrm>
                <a:off x="3638880" y="33382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8" name="Oval 55"/>
              <p:cNvSpPr/>
              <p:nvPr/>
            </p:nvSpPr>
            <p:spPr>
              <a:xfrm>
                <a:off x="3819960" y="35157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9" name="Oval 56"/>
              <p:cNvSpPr/>
              <p:nvPr/>
            </p:nvSpPr>
            <p:spPr>
              <a:xfrm>
                <a:off x="3993840" y="36230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0" name="Oval 58"/>
              <p:cNvSpPr/>
              <p:nvPr/>
            </p:nvSpPr>
            <p:spPr>
              <a:xfrm>
                <a:off x="4260240" y="39816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1" name="Oval 59"/>
              <p:cNvSpPr/>
              <p:nvPr/>
            </p:nvSpPr>
            <p:spPr>
              <a:xfrm>
                <a:off x="2929320" y="31572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2" name="Oval 60"/>
              <p:cNvSpPr/>
              <p:nvPr/>
            </p:nvSpPr>
            <p:spPr>
              <a:xfrm>
                <a:off x="3106800" y="31129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3" name="Oval 61"/>
              <p:cNvSpPr/>
              <p:nvPr/>
            </p:nvSpPr>
            <p:spPr>
              <a:xfrm>
                <a:off x="4171320" y="38041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4" name="Oval 62"/>
              <p:cNvSpPr/>
              <p:nvPr/>
            </p:nvSpPr>
            <p:spPr>
              <a:xfrm>
                <a:off x="4352400" y="41814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5" name="Oval 63"/>
              <p:cNvSpPr/>
              <p:nvPr/>
            </p:nvSpPr>
            <p:spPr>
              <a:xfrm>
                <a:off x="2755440" y="31608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86" name="Group 152"/>
            <p:cNvGrpSpPr/>
            <p:nvPr/>
          </p:nvGrpSpPr>
          <p:grpSpPr>
            <a:xfrm>
              <a:off x="2743200" y="2247840"/>
              <a:ext cx="1645560" cy="1607040"/>
              <a:chOff x="2743200" y="2247840"/>
              <a:chExt cx="1645560" cy="1607040"/>
            </a:xfrm>
          </p:grpSpPr>
          <p:sp>
            <p:nvSpPr>
              <p:cNvPr id="787" name="Freeform 153"/>
              <p:cNvSpPr/>
              <p:nvPr/>
            </p:nvSpPr>
            <p:spPr>
              <a:xfrm>
                <a:off x="2743200" y="224784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8" name="Freeform 154"/>
              <p:cNvSpPr/>
              <p:nvPr/>
            </p:nvSpPr>
            <p:spPr>
              <a:xfrm>
                <a:off x="2743200" y="28569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789" name="Group 120"/>
          <p:cNvGrpSpPr/>
          <p:nvPr/>
        </p:nvGrpSpPr>
        <p:grpSpPr>
          <a:xfrm>
            <a:off x="457200" y="3200400"/>
            <a:ext cx="1913400" cy="2523600"/>
            <a:chOff x="457200" y="3200400"/>
            <a:chExt cx="1913400" cy="2523600"/>
          </a:xfrm>
        </p:grpSpPr>
        <p:grpSp>
          <p:nvGrpSpPr>
            <p:cNvPr id="790" name="Group 123"/>
            <p:cNvGrpSpPr/>
            <p:nvPr/>
          </p:nvGrpSpPr>
          <p:grpSpPr>
            <a:xfrm>
              <a:off x="725040" y="3809880"/>
              <a:ext cx="1645560" cy="1607400"/>
              <a:chOff x="725040" y="3809880"/>
              <a:chExt cx="1645560" cy="1607400"/>
            </a:xfrm>
          </p:grpSpPr>
          <p:sp>
            <p:nvSpPr>
              <p:cNvPr id="791" name="Freeform 129"/>
              <p:cNvSpPr/>
              <p:nvPr/>
            </p:nvSpPr>
            <p:spPr>
              <a:xfrm>
                <a:off x="725040" y="380988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2" name="Freeform 130"/>
              <p:cNvSpPr/>
              <p:nvPr/>
            </p:nvSpPr>
            <p:spPr>
              <a:xfrm>
                <a:off x="725040" y="44193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93" name="Group 124"/>
            <p:cNvGrpSpPr/>
            <p:nvPr/>
          </p:nvGrpSpPr>
          <p:grpSpPr>
            <a:xfrm>
              <a:off x="723960" y="4124520"/>
              <a:ext cx="1645560" cy="1599480"/>
              <a:chOff x="723960" y="4124520"/>
              <a:chExt cx="1645560" cy="1599480"/>
            </a:xfrm>
          </p:grpSpPr>
          <p:sp>
            <p:nvSpPr>
              <p:cNvPr id="794" name="Freeform 127"/>
              <p:cNvSpPr/>
              <p:nvPr/>
            </p:nvSpPr>
            <p:spPr>
              <a:xfrm>
                <a:off x="723960" y="412452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5" name="Freeform 128"/>
              <p:cNvSpPr/>
              <p:nvPr/>
            </p:nvSpPr>
            <p:spPr>
              <a:xfrm>
                <a:off x="723960" y="47260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796" name="4-Point Star 125"/>
            <p:cNvSpPr/>
            <p:nvPr/>
          </p:nvSpPr>
          <p:spPr>
            <a:xfrm>
              <a:off x="457200" y="3200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0f642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7" name="4-Point Star 126"/>
            <p:cNvSpPr/>
            <p:nvPr/>
          </p:nvSpPr>
          <p:spPr>
            <a:xfrm>
              <a:off x="457200" y="369576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66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98" name="Group 269"/>
          <p:cNvGrpSpPr/>
          <p:nvPr/>
        </p:nvGrpSpPr>
        <p:grpSpPr>
          <a:xfrm>
            <a:off x="2743200" y="4457880"/>
            <a:ext cx="1645560" cy="1644480"/>
            <a:chOff x="2743200" y="4457880"/>
            <a:chExt cx="1645560" cy="1644480"/>
          </a:xfrm>
        </p:grpSpPr>
        <p:sp>
          <p:nvSpPr>
            <p:cNvPr id="799" name="Oval 270"/>
            <p:cNvSpPr/>
            <p:nvPr/>
          </p:nvSpPr>
          <p:spPr>
            <a:xfrm>
              <a:off x="2743200" y="4479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0" name="Oval 271"/>
            <p:cNvSpPr/>
            <p:nvPr/>
          </p:nvSpPr>
          <p:spPr>
            <a:xfrm>
              <a:off x="2917800" y="4479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1" name="Oval 272"/>
            <p:cNvSpPr/>
            <p:nvPr/>
          </p:nvSpPr>
          <p:spPr>
            <a:xfrm>
              <a:off x="3095280" y="44578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2" name="Oval 273"/>
            <p:cNvSpPr/>
            <p:nvPr/>
          </p:nvSpPr>
          <p:spPr>
            <a:xfrm>
              <a:off x="3272760" y="46537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3" name="Oval 274"/>
            <p:cNvSpPr/>
            <p:nvPr/>
          </p:nvSpPr>
          <p:spPr>
            <a:xfrm>
              <a:off x="3450240" y="47426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4" name="Oval 275"/>
            <p:cNvSpPr/>
            <p:nvPr/>
          </p:nvSpPr>
          <p:spPr>
            <a:xfrm>
              <a:off x="3627720" y="48124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5" name="Oval 276"/>
            <p:cNvSpPr/>
            <p:nvPr/>
          </p:nvSpPr>
          <p:spPr>
            <a:xfrm>
              <a:off x="3982680" y="53413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6" name="Oval 277"/>
            <p:cNvSpPr/>
            <p:nvPr/>
          </p:nvSpPr>
          <p:spPr>
            <a:xfrm>
              <a:off x="3808800" y="5008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7" name="Oval 278"/>
            <p:cNvSpPr/>
            <p:nvPr/>
          </p:nvSpPr>
          <p:spPr>
            <a:xfrm>
              <a:off x="3187800" y="45687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8" name="Oval 279"/>
            <p:cNvSpPr/>
            <p:nvPr/>
          </p:nvSpPr>
          <p:spPr>
            <a:xfrm>
              <a:off x="3365280" y="46350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9" name="Oval 280"/>
            <p:cNvSpPr/>
            <p:nvPr/>
          </p:nvSpPr>
          <p:spPr>
            <a:xfrm>
              <a:off x="3539160" y="47016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0" name="Oval 281"/>
            <p:cNvSpPr/>
            <p:nvPr/>
          </p:nvSpPr>
          <p:spPr>
            <a:xfrm>
              <a:off x="3720240" y="49014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1" name="Oval 282"/>
            <p:cNvSpPr/>
            <p:nvPr/>
          </p:nvSpPr>
          <p:spPr>
            <a:xfrm>
              <a:off x="3894120" y="51674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2" name="Oval 283"/>
            <p:cNvSpPr/>
            <p:nvPr/>
          </p:nvSpPr>
          <p:spPr>
            <a:xfrm>
              <a:off x="4341240" y="57628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3" name="Oval 284"/>
            <p:cNvSpPr/>
            <p:nvPr/>
          </p:nvSpPr>
          <p:spPr>
            <a:xfrm>
              <a:off x="4160160" y="54745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4" name="Oval 285"/>
            <p:cNvSpPr/>
            <p:nvPr/>
          </p:nvSpPr>
          <p:spPr>
            <a:xfrm>
              <a:off x="2829240" y="45021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5" name="Oval 286"/>
            <p:cNvSpPr/>
            <p:nvPr/>
          </p:nvSpPr>
          <p:spPr>
            <a:xfrm>
              <a:off x="3006720" y="44985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6" name="Oval 287"/>
            <p:cNvSpPr/>
            <p:nvPr/>
          </p:nvSpPr>
          <p:spPr>
            <a:xfrm>
              <a:off x="4071600" y="54115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7" name="Oval 288"/>
            <p:cNvSpPr/>
            <p:nvPr/>
          </p:nvSpPr>
          <p:spPr>
            <a:xfrm>
              <a:off x="4252320" y="5566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8" name="Oval 289"/>
            <p:cNvSpPr/>
            <p:nvPr/>
          </p:nvSpPr>
          <p:spPr>
            <a:xfrm>
              <a:off x="2831760" y="49680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9" name="Oval 290"/>
            <p:cNvSpPr/>
            <p:nvPr/>
          </p:nvSpPr>
          <p:spPr>
            <a:xfrm>
              <a:off x="3006720" y="50529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0" name="Oval 291"/>
            <p:cNvSpPr/>
            <p:nvPr/>
          </p:nvSpPr>
          <p:spPr>
            <a:xfrm>
              <a:off x="3184200" y="5008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1" name="Oval 292"/>
            <p:cNvSpPr/>
            <p:nvPr/>
          </p:nvSpPr>
          <p:spPr>
            <a:xfrm>
              <a:off x="3361680" y="51418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2" name="Oval 293"/>
            <p:cNvSpPr/>
            <p:nvPr/>
          </p:nvSpPr>
          <p:spPr>
            <a:xfrm>
              <a:off x="3539160" y="52304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3" name="Oval 294"/>
            <p:cNvSpPr/>
            <p:nvPr/>
          </p:nvSpPr>
          <p:spPr>
            <a:xfrm>
              <a:off x="3716640" y="53006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4" name="Oval 295"/>
            <p:cNvSpPr/>
            <p:nvPr/>
          </p:nvSpPr>
          <p:spPr>
            <a:xfrm>
              <a:off x="4071600" y="5566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5" name="Oval 296"/>
            <p:cNvSpPr/>
            <p:nvPr/>
          </p:nvSpPr>
          <p:spPr>
            <a:xfrm>
              <a:off x="3897720" y="54745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6" name="Oval 297"/>
            <p:cNvSpPr/>
            <p:nvPr/>
          </p:nvSpPr>
          <p:spPr>
            <a:xfrm>
              <a:off x="3276360" y="50565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7" name="Oval 298"/>
            <p:cNvSpPr/>
            <p:nvPr/>
          </p:nvSpPr>
          <p:spPr>
            <a:xfrm>
              <a:off x="3453840" y="52304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8" name="Oval 299"/>
            <p:cNvSpPr/>
            <p:nvPr/>
          </p:nvSpPr>
          <p:spPr>
            <a:xfrm>
              <a:off x="3627720" y="52120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9" name="Oval 300"/>
            <p:cNvSpPr/>
            <p:nvPr/>
          </p:nvSpPr>
          <p:spPr>
            <a:xfrm>
              <a:off x="3808800" y="53892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0" name="Oval 301"/>
            <p:cNvSpPr/>
            <p:nvPr/>
          </p:nvSpPr>
          <p:spPr>
            <a:xfrm>
              <a:off x="3982680" y="5496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1" name="Oval 302"/>
            <p:cNvSpPr/>
            <p:nvPr/>
          </p:nvSpPr>
          <p:spPr>
            <a:xfrm>
              <a:off x="4249080" y="58550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2" name="Oval 303"/>
            <p:cNvSpPr/>
            <p:nvPr/>
          </p:nvSpPr>
          <p:spPr>
            <a:xfrm>
              <a:off x="2917800" y="50310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3" name="Oval 304"/>
            <p:cNvSpPr/>
            <p:nvPr/>
          </p:nvSpPr>
          <p:spPr>
            <a:xfrm>
              <a:off x="3095280" y="49863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4" name="Oval 305"/>
            <p:cNvSpPr/>
            <p:nvPr/>
          </p:nvSpPr>
          <p:spPr>
            <a:xfrm>
              <a:off x="4160160" y="56775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5" name="Oval 306"/>
            <p:cNvSpPr/>
            <p:nvPr/>
          </p:nvSpPr>
          <p:spPr>
            <a:xfrm>
              <a:off x="4341240" y="6054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6" name="Oval 307"/>
            <p:cNvSpPr/>
            <p:nvPr/>
          </p:nvSpPr>
          <p:spPr>
            <a:xfrm>
              <a:off x="2743920" y="50346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37" name="Group 187"/>
          <p:cNvGrpSpPr/>
          <p:nvPr/>
        </p:nvGrpSpPr>
        <p:grpSpPr>
          <a:xfrm>
            <a:off x="6773040" y="3200400"/>
            <a:ext cx="1913400" cy="2216880"/>
            <a:chOff x="6773040" y="3200400"/>
            <a:chExt cx="1913400" cy="2216880"/>
          </a:xfrm>
        </p:grpSpPr>
        <p:grpSp>
          <p:nvGrpSpPr>
            <p:cNvPr id="838" name="Group 188"/>
            <p:cNvGrpSpPr/>
            <p:nvPr/>
          </p:nvGrpSpPr>
          <p:grpSpPr>
            <a:xfrm>
              <a:off x="7040880" y="3809880"/>
              <a:ext cx="1645560" cy="1607400"/>
              <a:chOff x="7040880" y="3809880"/>
              <a:chExt cx="1645560" cy="1607400"/>
            </a:xfrm>
          </p:grpSpPr>
          <p:sp>
            <p:nvSpPr>
              <p:cNvPr id="839" name="Freeform 194"/>
              <p:cNvSpPr/>
              <p:nvPr/>
            </p:nvSpPr>
            <p:spPr>
              <a:xfrm>
                <a:off x="7040880" y="380988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0" name="Freeform 195"/>
              <p:cNvSpPr/>
              <p:nvPr/>
            </p:nvSpPr>
            <p:spPr>
              <a:xfrm>
                <a:off x="7040880" y="44193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841" name="4-Point Star 190"/>
            <p:cNvSpPr/>
            <p:nvPr/>
          </p:nvSpPr>
          <p:spPr>
            <a:xfrm>
              <a:off x="6773040" y="3200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0f642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42" name="Group 3"/>
          <p:cNvGrpSpPr/>
          <p:nvPr/>
        </p:nvGrpSpPr>
        <p:grpSpPr>
          <a:xfrm>
            <a:off x="239760" y="3328560"/>
            <a:ext cx="140760" cy="2332080"/>
            <a:chOff x="239760" y="3328560"/>
            <a:chExt cx="140760" cy="2332080"/>
          </a:xfrm>
        </p:grpSpPr>
        <p:sp>
          <p:nvSpPr>
            <p:cNvPr id="843" name="TextBox 148"/>
            <p:cNvSpPr/>
            <p:nvPr/>
          </p:nvSpPr>
          <p:spPr>
            <a:xfrm>
              <a:off x="239760" y="3328560"/>
              <a:ext cx="12744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0f6428"/>
                  </a:solidFill>
                  <a:latin typeface="Arial"/>
                </a:rPr>
                <a:t>s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4" name="TextBox 149"/>
            <p:cNvSpPr/>
            <p:nvPr/>
          </p:nvSpPr>
          <p:spPr>
            <a:xfrm>
              <a:off x="239760" y="3557160"/>
              <a:ext cx="14076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ff6600"/>
                  </a:solidFill>
                  <a:latin typeface="Arial"/>
                </a:rPr>
                <a:t>h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5" name="TextBox 150"/>
            <p:cNvSpPr/>
            <p:nvPr/>
          </p:nvSpPr>
          <p:spPr>
            <a:xfrm>
              <a:off x="239760" y="3671640"/>
              <a:ext cx="14076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0f6428"/>
                  </a:solidFill>
                  <a:latin typeface="Arial"/>
                </a:rPr>
                <a:t>o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6" name="TextBox 151"/>
            <p:cNvSpPr/>
            <p:nvPr/>
          </p:nvSpPr>
          <p:spPr>
            <a:xfrm>
              <a:off x="239760" y="3785760"/>
              <a:ext cx="7668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ff6600"/>
                  </a:solidFill>
                  <a:latin typeface="Arial"/>
                </a:rPr>
                <a:t>t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7" name="TextBox 155"/>
            <p:cNvSpPr/>
            <p:nvPr/>
          </p:nvSpPr>
          <p:spPr>
            <a:xfrm>
              <a:off x="239760" y="3966120"/>
              <a:ext cx="12744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0f6428"/>
                  </a:solidFill>
                  <a:latin typeface="Arial"/>
                </a:rPr>
                <a:t>s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8" name="TextBox 156"/>
            <p:cNvSpPr/>
            <p:nvPr/>
          </p:nvSpPr>
          <p:spPr>
            <a:xfrm>
              <a:off x="239760" y="4253400"/>
              <a:ext cx="14076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ff6600"/>
                  </a:solidFill>
                  <a:latin typeface="Arial"/>
                </a:rPr>
                <a:t>d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9" name="TextBox 157"/>
            <p:cNvSpPr/>
            <p:nvPr/>
          </p:nvSpPr>
          <p:spPr>
            <a:xfrm>
              <a:off x="239760" y="4443840"/>
              <a:ext cx="6372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0f6428"/>
                  </a:solidFill>
                  <a:latin typeface="Arial"/>
                </a:rPr>
                <a:t>i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0" name="TextBox 158"/>
            <p:cNvSpPr/>
            <p:nvPr/>
          </p:nvSpPr>
          <p:spPr>
            <a:xfrm>
              <a:off x="239760" y="4634280"/>
              <a:ext cx="7668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ff6600"/>
                  </a:solidFill>
                  <a:latin typeface="Arial"/>
                </a:rPr>
                <a:t>t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1" name="TextBox 159"/>
            <p:cNvSpPr/>
            <p:nvPr/>
          </p:nvSpPr>
          <p:spPr>
            <a:xfrm>
              <a:off x="239760" y="4776480"/>
              <a:ext cx="14076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0f6428"/>
                  </a:solidFill>
                  <a:latin typeface="Arial"/>
                </a:rPr>
                <a:t>h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2" name="TextBox 160"/>
            <p:cNvSpPr/>
            <p:nvPr/>
          </p:nvSpPr>
          <p:spPr>
            <a:xfrm>
              <a:off x="239760" y="4890600"/>
              <a:ext cx="12744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ff6600"/>
                  </a:solidFill>
                  <a:latin typeface="Arial"/>
                </a:rPr>
                <a:t>e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3" name="TextBox 161"/>
            <p:cNvSpPr/>
            <p:nvPr/>
          </p:nvSpPr>
          <p:spPr>
            <a:xfrm>
              <a:off x="239760" y="5081400"/>
              <a:ext cx="8928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0f6428"/>
                  </a:solidFill>
                  <a:latin typeface="Arial"/>
                </a:rPr>
                <a:t>r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4" name="TextBox 162"/>
            <p:cNvSpPr/>
            <p:nvPr/>
          </p:nvSpPr>
          <p:spPr>
            <a:xfrm>
              <a:off x="239760" y="5195520"/>
              <a:ext cx="12744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ff6600"/>
                  </a:solidFill>
                  <a:latin typeface="Arial"/>
                </a:rPr>
                <a:t>e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5" name="TextBox 163"/>
            <p:cNvSpPr/>
            <p:nvPr/>
          </p:nvSpPr>
          <p:spPr>
            <a:xfrm>
              <a:off x="239760" y="5385960"/>
              <a:ext cx="140760" cy="27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0f6428"/>
                  </a:solidFill>
                  <a:latin typeface="Arial"/>
                </a:rPr>
                <a:t>d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56" name="Circular Arrow 164"/>
          <p:cNvSpPr/>
          <p:nvPr/>
        </p:nvSpPr>
        <p:spPr>
          <a:xfrm rot="7954800">
            <a:off x="4088520" y="3897720"/>
            <a:ext cx="978120" cy="9781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noFill/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pic>
        <p:nvPicPr>
          <p:cNvPr id="859" name="Picture 4" descr=""/>
          <p:cNvPicPr/>
          <p:nvPr/>
        </p:nvPicPr>
        <p:blipFill>
          <a:blip r:embed="rId1"/>
          <a:stretch/>
        </p:blipFill>
        <p:spPr>
          <a:xfrm>
            <a:off x="473760" y="1586520"/>
            <a:ext cx="825516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Fieldtest:</a:t>
            </a:r>
            <a:br>
              <a:rPr sz="2800"/>
            </a:b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Peak Pressure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graphicFrame>
        <p:nvGraphicFramePr>
          <p:cNvPr id="861" name="Content Placeholder 6"/>
          <p:cNvGraphicFramePr/>
          <p:nvPr/>
        </p:nvGraphicFramePr>
        <p:xfrm>
          <a:off x="457200" y="1600200"/>
          <a:ext cx="8229240" cy="452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62" name="TextBox 7"/>
          <p:cNvSpPr/>
          <p:nvPr/>
        </p:nvSpPr>
        <p:spPr>
          <a:xfrm>
            <a:off x="703080" y="2209680"/>
            <a:ext cx="89280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151515"/>
                </a:solidFill>
                <a:latin typeface="Arial"/>
              </a:rPr>
              <a:t>nominal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Fieldtest:</a:t>
            </a:r>
            <a:br>
              <a:rPr sz="2800"/>
            </a:b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Peak-to-Trough Pressure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graphicFrame>
        <p:nvGraphicFramePr>
          <p:cNvPr id="864" name="Content Placeholder 6"/>
          <p:cNvGraphicFramePr/>
          <p:nvPr/>
        </p:nvGraphicFramePr>
        <p:xfrm>
          <a:off x="457200" y="1600200"/>
          <a:ext cx="8229240" cy="452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65" name="TextBox 7"/>
          <p:cNvSpPr/>
          <p:nvPr/>
        </p:nvSpPr>
        <p:spPr>
          <a:xfrm>
            <a:off x="703080" y="2095560"/>
            <a:ext cx="89280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151515"/>
                </a:solidFill>
                <a:latin typeface="Arial"/>
              </a:rPr>
              <a:t>nominal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Fieldtest:</a:t>
            </a:r>
            <a:br>
              <a:rPr sz="2800"/>
            </a:b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Peak-to-Bubble Ratio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graphicFrame>
        <p:nvGraphicFramePr>
          <p:cNvPr id="867" name="Content Placeholder 6"/>
          <p:cNvGraphicFramePr/>
          <p:nvPr/>
        </p:nvGraphicFramePr>
        <p:xfrm>
          <a:off x="457200" y="1600200"/>
          <a:ext cx="8229240" cy="4525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68" name="TextBox 7"/>
          <p:cNvSpPr/>
          <p:nvPr/>
        </p:nvSpPr>
        <p:spPr>
          <a:xfrm>
            <a:off x="703080" y="1523880"/>
            <a:ext cx="892800" cy="3337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151515"/>
                </a:solidFill>
                <a:latin typeface="Arial"/>
              </a:rPr>
              <a:t>nominal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Picture 5" descr="D:\PLCS Photos\2012 photo comp Greenland\Polarcus Amani\David_Cox_Party Manager\Owl_horizon2 mod LR.jpg"/>
          <p:cNvPicPr/>
          <p:nvPr/>
        </p:nvPicPr>
        <p:blipFill>
          <a:blip r:embed="rId1"/>
          <a:srcRect l="6977" t="0" r="0" b="0"/>
          <a:stretch/>
        </p:blipFill>
        <p:spPr>
          <a:xfrm>
            <a:off x="0" y="-16920"/>
            <a:ext cx="9143640" cy="6913440"/>
          </a:xfrm>
          <a:prstGeom prst="rect">
            <a:avLst/>
          </a:prstGeom>
          <a:ln w="0">
            <a:noFill/>
          </a:ln>
        </p:spPr>
      </p:pic>
      <p:sp>
        <p:nvSpPr>
          <p:cNvPr id="870" name="Rectangle 4"/>
          <p:cNvSpPr/>
          <p:nvPr/>
        </p:nvSpPr>
        <p:spPr>
          <a:xfrm>
            <a:off x="0" y="0"/>
            <a:ext cx="9143640" cy="6896160"/>
          </a:xfrm>
          <a:prstGeom prst="rect">
            <a:avLst/>
          </a:prstGeom>
          <a:solidFill>
            <a:srgbClr val="ffffff">
              <a:alpha val="40000"/>
            </a:srgbClr>
          </a:solidFill>
          <a:ln w="25560">
            <a:solidFill>
              <a:srgbClr val="0b491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Blended Acquisition</a:t>
            </a:r>
            <a:br>
              <a:rPr sz="2800"/>
            </a:b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 in Processing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too rapid a succession of shot firing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Symbol"/>
              <a:buChar char="Þ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more data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to be demonstrated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Symbol"/>
              <a:buChar char="Þ"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novel source/streamer layouts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Symbol"/>
              <a:buChar char="Þ"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better image quality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br>
              <a:rPr sz="2000"/>
            </a:b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Picture 4" descr=""/>
          <p:cNvPicPr/>
          <p:nvPr/>
        </p:nvPicPr>
        <p:blipFill>
          <a:blip r:embed="rId1"/>
          <a:srcRect l="0" t="0" r="0" b="18968"/>
          <a:stretch/>
        </p:blipFill>
        <p:spPr>
          <a:xfrm>
            <a:off x="0" y="0"/>
            <a:ext cx="9143640" cy="6248160"/>
          </a:xfrm>
          <a:prstGeom prst="rect">
            <a:avLst/>
          </a:prstGeom>
          <a:ln w="0">
            <a:noFill/>
          </a:ln>
        </p:spPr>
      </p:pic>
      <p:sp>
        <p:nvSpPr>
          <p:cNvPr id="874" name="Title 1"/>
          <p:cNvSpPr/>
          <p:nvPr/>
        </p:nvSpPr>
        <p:spPr>
          <a:xfrm>
            <a:off x="0" y="687600"/>
            <a:ext cx="9143640" cy="518760"/>
          </a:xfrm>
          <a:prstGeom prst="rect">
            <a:avLst/>
          </a:prstGeom>
          <a:solidFill>
            <a:srgbClr val="8cc6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Arial"/>
              </a:rPr>
              <a:t>Case History: Capreolus 3D Survey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Gas until Drilled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87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 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grpSp>
        <p:nvGrpSpPr>
          <p:cNvPr id="877" name="Group 9"/>
          <p:cNvGrpSpPr/>
          <p:nvPr/>
        </p:nvGrpSpPr>
        <p:grpSpPr>
          <a:xfrm>
            <a:off x="0" y="1107720"/>
            <a:ext cx="9143640" cy="5031720"/>
            <a:chOff x="0" y="1107720"/>
            <a:chExt cx="9143640" cy="5031720"/>
          </a:xfrm>
        </p:grpSpPr>
        <p:pic>
          <p:nvPicPr>
            <p:cNvPr id="878" name="Picture 5" descr=""/>
            <p:cNvPicPr/>
            <p:nvPr/>
          </p:nvPicPr>
          <p:blipFill>
            <a:blip r:embed="rId1"/>
            <a:stretch/>
          </p:blipFill>
          <p:spPr>
            <a:xfrm>
              <a:off x="0" y="1183320"/>
              <a:ext cx="9143640" cy="4956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79" name="Rectangle 6"/>
            <p:cNvSpPr/>
            <p:nvPr/>
          </p:nvSpPr>
          <p:spPr>
            <a:xfrm>
              <a:off x="39960" y="1107720"/>
              <a:ext cx="6596280" cy="409680"/>
            </a:xfrm>
            <a:prstGeom prst="rect">
              <a:avLst/>
            </a:prstGeom>
            <a:solidFill>
              <a:srgbClr val="ffffff"/>
            </a:solidFill>
            <a:ln w="2556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80" name="TextBox 8"/>
          <p:cNvSpPr/>
          <p:nvPr/>
        </p:nvSpPr>
        <p:spPr>
          <a:xfrm>
            <a:off x="8037360" y="5100120"/>
            <a:ext cx="1103040" cy="516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151515"/>
                </a:solidFill>
                <a:latin typeface="Arial"/>
              </a:rPr>
              <a:t>(Carnavon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151515"/>
                </a:solidFill>
                <a:latin typeface="Arial"/>
              </a:rPr>
              <a:t> </a:t>
            </a:r>
            <a:r>
              <a:rPr b="0" lang="en-GB" sz="1400" spc="-1" strike="noStrike">
                <a:solidFill>
                  <a:srgbClr val="151515"/>
                </a:solidFill>
                <a:latin typeface="Arial"/>
              </a:rPr>
              <a:t>Petroleum)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Polarcus’s Multiple-Source Initiative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“</a:t>
            </a: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blended acquisition” with multiple sources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Symbol"/>
              <a:buChar char="Þ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novel acquisition designs, and</a:t>
            </a:r>
            <a:br>
              <a:rPr sz="2000"/>
            </a:b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more data with the same quality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pic>
        <p:nvPicPr>
          <p:cNvPr id="220" name="Picture 3" descr=""/>
          <p:cNvPicPr/>
          <p:nvPr/>
        </p:nvPicPr>
        <p:blipFill>
          <a:blip r:embed="rId1"/>
          <a:srcRect l="3889" t="46336" r="39067" b="0"/>
          <a:stretch/>
        </p:blipFill>
        <p:spPr>
          <a:xfrm>
            <a:off x="2971800" y="3142440"/>
            <a:ext cx="5714640" cy="302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151515"/>
                </a:solidFill>
                <a:latin typeface="Arial"/>
              </a:rPr>
              <a:t>AGSO Regional Line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pic>
        <p:nvPicPr>
          <p:cNvPr id="882" name="Picture 5" descr=""/>
          <p:cNvPicPr/>
          <p:nvPr/>
        </p:nvPicPr>
        <p:blipFill>
          <a:blip r:embed="rId1"/>
          <a:srcRect l="3778" t="10198" r="6874" b="13014"/>
          <a:stretch/>
        </p:blipFill>
        <p:spPr>
          <a:xfrm>
            <a:off x="0" y="1751400"/>
            <a:ext cx="9143640" cy="448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/>
          </p:nvPr>
        </p:nvSpPr>
        <p:spPr>
          <a:xfrm>
            <a:off x="380880" y="113148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181"/>
              </a:spcBef>
              <a:buNone/>
            </a:pP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1" lang="en-US" sz="900" spc="-1" strike="noStrike">
                <a:solidFill>
                  <a:srgbClr val="151515"/>
                </a:solidFill>
                <a:latin typeface="Arial"/>
              </a:rPr>
              <a:t>VESSELS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1" lang="en-US" sz="900" spc="-1" strike="noStrike">
                <a:solidFill>
                  <a:srgbClr val="151515"/>
                </a:solidFill>
                <a:latin typeface="Arial"/>
              </a:rPr>
              <a:t>POLARCUS </a:t>
            </a:r>
            <a:r>
              <a:rPr b="1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1" lang="en-US" sz="900" spc="-1" strike="noStrike">
                <a:solidFill>
                  <a:srgbClr val="151515"/>
                </a:solidFill>
                <a:latin typeface="Arial"/>
              </a:rPr>
              <a:t>ASIMA / AMANI / NAILA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81"/>
              </a:spcBef>
              <a:buNone/>
            </a:pP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1" lang="en-US" sz="900" spc="-1" strike="noStrike">
                <a:solidFill>
                  <a:srgbClr val="151515"/>
                </a:solidFill>
                <a:latin typeface="Arial"/>
              </a:rPr>
              <a:t>SOURCE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Bolt 1500-LL/1900-LLXT dual sources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Volume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3480-in³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Array/Sub-Array Seps.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50m / 7.0m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Depth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7m (+/-0.5m)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Operating Pressure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2000 psi 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Shot interval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12.5m flip/flop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81"/>
              </a:spcBef>
              <a:buNone/>
            </a:pP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1" lang="en-US" sz="900" spc="-1" strike="noStrike">
                <a:solidFill>
                  <a:srgbClr val="151515"/>
                </a:solidFill>
                <a:latin typeface="Arial"/>
              </a:rPr>
              <a:t>STREAMERS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Sercel Sentinel Solid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Number x Length of Str.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12 x 8100m (Phoenix area) 12 x 9000m (Beagle/Exmouth area) 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Streamer Spacing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100m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Number of Groups per Str.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648/720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Depth of Streamer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17.5m (+/- 1m)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81"/>
              </a:spcBef>
              <a:buNone/>
            </a:pP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1" lang="en-US" sz="900" spc="-1" strike="noStrike">
                <a:solidFill>
                  <a:srgbClr val="151515"/>
                </a:solidFill>
                <a:latin typeface="Arial"/>
              </a:rPr>
              <a:t>RECORDING SYSTEM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SERCEL SEAL 2,000 channels + 48 aux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Sample Rate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2 ms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s-ES" sz="900" spc="-1" strike="noStrike">
                <a:solidFill>
                  <a:srgbClr val="151515"/>
                </a:solidFill>
                <a:latin typeface="Arial"/>
              </a:rPr>
              <a:t>Lo Cut </a:t>
            </a:r>
            <a:r>
              <a:rPr b="0" lang="es-E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s-E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s-ES" sz="900" spc="-1" strike="noStrike">
                <a:solidFill>
                  <a:srgbClr val="151515"/>
                </a:solidFill>
                <a:latin typeface="Arial"/>
              </a:rPr>
              <a:t>Analog 2 Hz + Digital 2 Hz(12dB) 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s-ES" sz="900" spc="-1" strike="noStrike">
                <a:solidFill>
                  <a:srgbClr val="151515"/>
                </a:solidFill>
                <a:latin typeface="Arial"/>
              </a:rPr>
              <a:t>Recording Mode</a:t>
            </a:r>
            <a:r>
              <a:rPr b="0" lang="es-E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s-ES" sz="900" spc="-1" strike="noStrike">
                <a:solidFill>
                  <a:srgbClr val="151515"/>
                </a:solidFill>
                <a:latin typeface="Arial"/>
              </a:rPr>
              <a:t>Continuous</a:t>
            </a:r>
            <a:r>
              <a:rPr b="0" lang="es-E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Record Length*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12.0 sec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Format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SEG-D, 8058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Media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3592 Cartridge 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81"/>
              </a:spcBef>
              <a:buNone/>
            </a:pP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1" lang="en-US" sz="900" spc="-1" strike="noStrike">
                <a:solidFill>
                  <a:srgbClr val="151515"/>
                </a:solidFill>
                <a:latin typeface="Arial"/>
              </a:rPr>
              <a:t>GRAVITY &amp; MAGNETIC DATA (WA-480P &amp; WA-484P)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Contractor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EDCON-PRJ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Gravity meter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LaCoste &amp; Romberg Model S with AirSea System II computer controller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Magnetometer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SeaSpy by Marine Magnetics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181"/>
              </a:spcBef>
              <a:buClr>
                <a:srgbClr val="151515"/>
              </a:buClr>
              <a:buFont typeface="Arial"/>
              <a:buChar char="•"/>
            </a:pP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Deliverables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	</a:t>
            </a:r>
            <a:r>
              <a:rPr b="0" lang="en-US" sz="900" spc="-1" strike="noStrike">
                <a:solidFill>
                  <a:srgbClr val="151515"/>
                </a:solidFill>
                <a:latin typeface="Arial"/>
              </a:rPr>
              <a:t>Processed digital data (CD-ROM), Maps, Final report</a:t>
            </a:r>
            <a:endParaRPr b="0" lang="en-US" sz="9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884" name="Rectangle 2"/>
          <p:cNvSpPr/>
          <p:nvPr/>
        </p:nvSpPr>
        <p:spPr>
          <a:xfrm>
            <a:off x="380880" y="2484000"/>
            <a:ext cx="2819160" cy="182520"/>
          </a:xfrm>
          <a:prstGeom prst="rect">
            <a:avLst/>
          </a:prstGeom>
          <a:solidFill>
            <a:srgbClr val="0f6428">
              <a:alpha val="17000"/>
            </a:srgbClr>
          </a:solidFill>
          <a:ln w="9360">
            <a:solidFill>
              <a:srgbClr val="0b491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Rectangle 6"/>
          <p:cNvSpPr/>
          <p:nvPr/>
        </p:nvSpPr>
        <p:spPr>
          <a:xfrm>
            <a:off x="380880" y="3474720"/>
            <a:ext cx="2819160" cy="182520"/>
          </a:xfrm>
          <a:prstGeom prst="rect">
            <a:avLst/>
          </a:prstGeom>
          <a:solidFill>
            <a:srgbClr val="0f6428">
              <a:alpha val="17000"/>
            </a:srgbClr>
          </a:solidFill>
          <a:ln w="9360">
            <a:solidFill>
              <a:srgbClr val="0b491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Rectangle 7"/>
          <p:cNvSpPr/>
          <p:nvPr/>
        </p:nvSpPr>
        <p:spPr>
          <a:xfrm>
            <a:off x="380880" y="4286160"/>
            <a:ext cx="2819160" cy="349920"/>
          </a:xfrm>
          <a:prstGeom prst="rect">
            <a:avLst/>
          </a:prstGeom>
          <a:solidFill>
            <a:srgbClr val="0f6428">
              <a:alpha val="17000"/>
            </a:srgbClr>
          </a:solidFill>
          <a:ln w="9360">
            <a:solidFill>
              <a:srgbClr val="0b491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Title 4"/>
          <p:cNvSpPr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151515"/>
                </a:solidFill>
                <a:latin typeface="Arial"/>
              </a:rPr>
              <a:t>Acquisition parameters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8" name="Picture 10" descr=""/>
          <p:cNvPicPr/>
          <p:nvPr/>
        </p:nvPicPr>
        <p:blipFill>
          <a:blip r:embed="rId1"/>
          <a:stretch/>
        </p:blipFill>
        <p:spPr>
          <a:xfrm>
            <a:off x="5829840" y="1533240"/>
            <a:ext cx="1713600" cy="710280"/>
          </a:xfrm>
          <a:prstGeom prst="rect">
            <a:avLst/>
          </a:prstGeom>
          <a:ln w="28440">
            <a:solidFill>
              <a:srgbClr val="151515"/>
            </a:solidFill>
            <a:round/>
          </a:ln>
        </p:spPr>
      </p:pic>
      <p:pic>
        <p:nvPicPr>
          <p:cNvPr id="889" name="Picture 11" descr=""/>
          <p:cNvPicPr/>
          <p:nvPr/>
        </p:nvPicPr>
        <p:blipFill>
          <a:blip r:embed="rId2"/>
          <a:srcRect l="4924" t="17989" r="0" b="17989"/>
          <a:stretch/>
        </p:blipFill>
        <p:spPr>
          <a:xfrm>
            <a:off x="7158960" y="3113640"/>
            <a:ext cx="1090440" cy="516600"/>
          </a:xfrm>
          <a:prstGeom prst="rect">
            <a:avLst/>
          </a:prstGeom>
          <a:ln w="28440">
            <a:solidFill>
              <a:srgbClr val="151515"/>
            </a:solidFill>
            <a:round/>
          </a:ln>
        </p:spPr>
      </p:pic>
      <p:pic>
        <p:nvPicPr>
          <p:cNvPr id="890" name="Picture 12" descr=""/>
          <p:cNvPicPr/>
          <p:nvPr/>
        </p:nvPicPr>
        <p:blipFill>
          <a:blip r:embed="rId3"/>
          <a:stretch/>
        </p:blipFill>
        <p:spPr>
          <a:xfrm>
            <a:off x="7663680" y="3809160"/>
            <a:ext cx="1107000" cy="407520"/>
          </a:xfrm>
          <a:prstGeom prst="rect">
            <a:avLst/>
          </a:prstGeom>
          <a:ln w="28440">
            <a:solidFill>
              <a:srgbClr val="151515"/>
            </a:solidFill>
            <a:round/>
          </a:ln>
        </p:spPr>
      </p:pic>
      <p:pic>
        <p:nvPicPr>
          <p:cNvPr id="891" name="Picture 13" descr=""/>
          <p:cNvPicPr/>
          <p:nvPr/>
        </p:nvPicPr>
        <p:blipFill>
          <a:blip r:embed="rId4"/>
          <a:stretch/>
        </p:blipFill>
        <p:spPr>
          <a:xfrm>
            <a:off x="6564240" y="2394360"/>
            <a:ext cx="1131480" cy="549360"/>
          </a:xfrm>
          <a:prstGeom prst="rect">
            <a:avLst/>
          </a:prstGeom>
          <a:ln w="28440">
            <a:solidFill>
              <a:srgbClr val="151515"/>
            </a:solidFill>
            <a:round/>
          </a:ln>
        </p:spPr>
      </p:pic>
      <p:pic>
        <p:nvPicPr>
          <p:cNvPr id="892" name="Picture 14" descr=""/>
          <p:cNvPicPr/>
          <p:nvPr/>
        </p:nvPicPr>
        <p:blipFill>
          <a:blip r:embed="rId5"/>
          <a:srcRect l="18768" t="18748" r="10970" b="18748"/>
          <a:stretch/>
        </p:blipFill>
        <p:spPr>
          <a:xfrm>
            <a:off x="5818680" y="3101400"/>
            <a:ext cx="1093320" cy="607320"/>
          </a:xfrm>
          <a:prstGeom prst="rect">
            <a:avLst/>
          </a:prstGeom>
          <a:ln w="28440">
            <a:solidFill>
              <a:srgbClr val="151515"/>
            </a:solidFill>
            <a:round/>
          </a:ln>
        </p:spPr>
      </p:pic>
      <p:pic>
        <p:nvPicPr>
          <p:cNvPr id="893" name="Picture 15" descr=""/>
          <p:cNvPicPr/>
          <p:nvPr/>
        </p:nvPicPr>
        <p:blipFill>
          <a:blip r:embed="rId6"/>
          <a:stretch/>
        </p:blipFill>
        <p:spPr>
          <a:xfrm>
            <a:off x="6385320" y="3939480"/>
            <a:ext cx="715320" cy="674640"/>
          </a:xfrm>
          <a:prstGeom prst="rect">
            <a:avLst/>
          </a:prstGeom>
          <a:ln w="28440">
            <a:solidFill>
              <a:srgbClr val="151515"/>
            </a:solidFill>
            <a:round/>
          </a:ln>
        </p:spPr>
      </p:pic>
      <p:pic>
        <p:nvPicPr>
          <p:cNvPr id="894" name="Picture 16" descr=""/>
          <p:cNvPicPr/>
          <p:nvPr/>
        </p:nvPicPr>
        <p:blipFill>
          <a:blip r:embed="rId7"/>
          <a:stretch/>
        </p:blipFill>
        <p:spPr>
          <a:xfrm>
            <a:off x="7441560" y="4484520"/>
            <a:ext cx="885240" cy="761040"/>
          </a:xfrm>
          <a:prstGeom prst="rect">
            <a:avLst/>
          </a:prstGeom>
          <a:ln w="28440">
            <a:solidFill>
              <a:srgbClr val="151515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8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pic>
        <p:nvPicPr>
          <p:cNvPr id="897" name="Picture 4" descr=""/>
          <p:cNvPicPr/>
          <p:nvPr/>
        </p:nvPicPr>
        <p:blipFill>
          <a:blip r:embed="rId1"/>
          <a:stretch/>
        </p:blipFill>
        <p:spPr>
          <a:xfrm>
            <a:off x="473760" y="1586520"/>
            <a:ext cx="8255160" cy="45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pic>
        <p:nvPicPr>
          <p:cNvPr id="900" name="Picture 3" descr=""/>
          <p:cNvPicPr/>
          <p:nvPr/>
        </p:nvPicPr>
        <p:blipFill>
          <a:blip r:embed="rId1"/>
          <a:stretch/>
        </p:blipFill>
        <p:spPr>
          <a:xfrm>
            <a:off x="-360" y="0"/>
            <a:ext cx="9144360" cy="625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Picture 2" descr=""/>
          <p:cNvPicPr/>
          <p:nvPr/>
        </p:nvPicPr>
        <p:blipFill>
          <a:blip r:embed="rId1"/>
          <a:stretch/>
        </p:blipFill>
        <p:spPr>
          <a:xfrm>
            <a:off x="0" y="-60948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902" name="PlaceHolder 1"/>
          <p:cNvSpPr>
            <a:spLocks noGrp="1"/>
          </p:cNvSpPr>
          <p:nvPr>
            <p:ph type="title"/>
          </p:nvPr>
        </p:nvSpPr>
        <p:spPr>
          <a:xfrm>
            <a:off x="0" y="329040"/>
            <a:ext cx="9143640" cy="1236600"/>
          </a:xfrm>
          <a:prstGeom prst="rect">
            <a:avLst/>
          </a:prstGeom>
          <a:solidFill>
            <a:srgbClr val="8cc63f"/>
          </a:solidFill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Triple Sources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State-of-Art: Dual Source in Flip-Flop Mode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grpSp>
        <p:nvGrpSpPr>
          <p:cNvPr id="905" name="Group 3"/>
          <p:cNvGrpSpPr/>
          <p:nvPr/>
        </p:nvGrpSpPr>
        <p:grpSpPr>
          <a:xfrm>
            <a:off x="3962520" y="1981080"/>
            <a:ext cx="1371240" cy="3200400"/>
            <a:chOff x="3962520" y="1981080"/>
            <a:chExt cx="1371240" cy="3200400"/>
          </a:xfrm>
        </p:grpSpPr>
        <p:sp>
          <p:nvSpPr>
            <p:cNvPr id="906" name="Straight Connector 4"/>
            <p:cNvSpPr/>
            <p:nvPr/>
          </p:nvSpPr>
          <p:spPr>
            <a:xfrm>
              <a:off x="4190760" y="2400120"/>
              <a:ext cx="360" cy="278136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7" name="Straight Connector 5"/>
            <p:cNvSpPr/>
            <p:nvPr/>
          </p:nvSpPr>
          <p:spPr>
            <a:xfrm>
              <a:off x="5101920" y="2400120"/>
              <a:ext cx="360" cy="278136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8" name="4-Point Star 6"/>
            <p:cNvSpPr/>
            <p:nvPr/>
          </p:nvSpPr>
          <p:spPr>
            <a:xfrm>
              <a:off x="3962520" y="26290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9" name="4-Point Star 7"/>
            <p:cNvSpPr/>
            <p:nvPr/>
          </p:nvSpPr>
          <p:spPr>
            <a:xfrm>
              <a:off x="3962520" y="44578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0" name="4-Point Star 8"/>
            <p:cNvSpPr/>
            <p:nvPr/>
          </p:nvSpPr>
          <p:spPr>
            <a:xfrm>
              <a:off x="4876920" y="35434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1" name="TextBox 9"/>
            <p:cNvSpPr/>
            <p:nvPr/>
          </p:nvSpPr>
          <p:spPr>
            <a:xfrm>
              <a:off x="4336920" y="1981080"/>
              <a:ext cx="61092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151515"/>
                  </a:solidFill>
                  <a:latin typeface="Arial"/>
                </a:rPr>
                <a:t>dual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Dual versus Triple Source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shot-point interval increases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Symbol"/>
              <a:buChar char="Þ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fold decreases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!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bad idea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too much noise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reduced speed 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uneconomical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grpSp>
        <p:nvGrpSpPr>
          <p:cNvPr id="914" name="Group 3"/>
          <p:cNvGrpSpPr/>
          <p:nvPr/>
        </p:nvGrpSpPr>
        <p:grpSpPr>
          <a:xfrm>
            <a:off x="3962520" y="1981080"/>
            <a:ext cx="1371240" cy="3200400"/>
            <a:chOff x="3962520" y="1981080"/>
            <a:chExt cx="1371240" cy="3200400"/>
          </a:xfrm>
        </p:grpSpPr>
        <p:sp>
          <p:nvSpPr>
            <p:cNvPr id="915" name="Straight Connector 4"/>
            <p:cNvSpPr/>
            <p:nvPr/>
          </p:nvSpPr>
          <p:spPr>
            <a:xfrm>
              <a:off x="4190760" y="2400120"/>
              <a:ext cx="360" cy="278136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6" name="Straight Connector 5"/>
            <p:cNvSpPr/>
            <p:nvPr/>
          </p:nvSpPr>
          <p:spPr>
            <a:xfrm>
              <a:off x="5101920" y="2400120"/>
              <a:ext cx="360" cy="278136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7" name="4-Point Star 6"/>
            <p:cNvSpPr/>
            <p:nvPr/>
          </p:nvSpPr>
          <p:spPr>
            <a:xfrm>
              <a:off x="3962520" y="26290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8" name="4-Point Star 7"/>
            <p:cNvSpPr/>
            <p:nvPr/>
          </p:nvSpPr>
          <p:spPr>
            <a:xfrm>
              <a:off x="3962520" y="44578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9" name="4-Point Star 8"/>
            <p:cNvSpPr/>
            <p:nvPr/>
          </p:nvSpPr>
          <p:spPr>
            <a:xfrm>
              <a:off x="4876920" y="35434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0" name="TextBox 9"/>
            <p:cNvSpPr/>
            <p:nvPr/>
          </p:nvSpPr>
          <p:spPr>
            <a:xfrm>
              <a:off x="4336920" y="1981080"/>
              <a:ext cx="61092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151515"/>
                  </a:solidFill>
                  <a:latin typeface="Arial"/>
                </a:rPr>
                <a:t>dual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921" name="Group 10"/>
          <p:cNvGrpSpPr/>
          <p:nvPr/>
        </p:nvGrpSpPr>
        <p:grpSpPr>
          <a:xfrm>
            <a:off x="6362640" y="1981080"/>
            <a:ext cx="2285640" cy="4076640"/>
            <a:chOff x="6362640" y="1981080"/>
            <a:chExt cx="2285640" cy="4076640"/>
          </a:xfrm>
        </p:grpSpPr>
        <p:sp>
          <p:nvSpPr>
            <p:cNvPr id="922" name="Straight Connector 11"/>
            <p:cNvSpPr/>
            <p:nvPr/>
          </p:nvSpPr>
          <p:spPr>
            <a:xfrm flipH="1">
              <a:off x="6587640" y="2400120"/>
              <a:ext cx="3600" cy="365760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3" name="Straight Connector 12"/>
            <p:cNvSpPr/>
            <p:nvPr/>
          </p:nvSpPr>
          <p:spPr>
            <a:xfrm flipH="1">
              <a:off x="7491600" y="2400120"/>
              <a:ext cx="14040" cy="365760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4" name="Straight Connector 13"/>
            <p:cNvSpPr/>
            <p:nvPr/>
          </p:nvSpPr>
          <p:spPr>
            <a:xfrm flipH="1">
              <a:off x="8412840" y="2400120"/>
              <a:ext cx="14040" cy="365760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5" name="4-Point Star 14"/>
            <p:cNvSpPr/>
            <p:nvPr/>
          </p:nvSpPr>
          <p:spPr>
            <a:xfrm>
              <a:off x="6362640" y="26290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6" name="4-Point Star 15"/>
            <p:cNvSpPr/>
            <p:nvPr/>
          </p:nvSpPr>
          <p:spPr>
            <a:xfrm>
              <a:off x="8191440" y="44578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7" name="4-Point Star 16"/>
            <p:cNvSpPr/>
            <p:nvPr/>
          </p:nvSpPr>
          <p:spPr>
            <a:xfrm>
              <a:off x="6362640" y="53722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8" name="4-Point Star 17"/>
            <p:cNvSpPr/>
            <p:nvPr/>
          </p:nvSpPr>
          <p:spPr>
            <a:xfrm>
              <a:off x="7277040" y="35434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9" name="TextBox 18"/>
            <p:cNvSpPr/>
            <p:nvPr/>
          </p:nvSpPr>
          <p:spPr>
            <a:xfrm>
              <a:off x="7206480" y="1981080"/>
              <a:ext cx="675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151515"/>
                  </a:solidFill>
                  <a:latin typeface="Arial"/>
                </a:rPr>
                <a:t>triple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Enabling Triple Source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blended acquisition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!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shot-point interval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not constrained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grpSp>
        <p:nvGrpSpPr>
          <p:cNvPr id="932" name="Group 24"/>
          <p:cNvGrpSpPr/>
          <p:nvPr/>
        </p:nvGrpSpPr>
        <p:grpSpPr>
          <a:xfrm>
            <a:off x="6362640" y="2400120"/>
            <a:ext cx="2285640" cy="3657600"/>
            <a:chOff x="6362640" y="2400120"/>
            <a:chExt cx="2285640" cy="3657600"/>
          </a:xfrm>
        </p:grpSpPr>
        <p:sp>
          <p:nvSpPr>
            <p:cNvPr id="933" name="Straight Connector 11"/>
            <p:cNvSpPr/>
            <p:nvPr/>
          </p:nvSpPr>
          <p:spPr>
            <a:xfrm flipH="1">
              <a:off x="6591240" y="2400120"/>
              <a:ext cx="3240" cy="365760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4" name="Straight Connector 13"/>
            <p:cNvSpPr/>
            <p:nvPr/>
          </p:nvSpPr>
          <p:spPr>
            <a:xfrm flipH="1">
              <a:off x="8412840" y="2400120"/>
              <a:ext cx="14040" cy="365760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5" name="4-Point Star 14"/>
            <p:cNvSpPr/>
            <p:nvPr/>
          </p:nvSpPr>
          <p:spPr>
            <a:xfrm>
              <a:off x="6362640" y="26290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6" name="4-Point Star 15"/>
            <p:cNvSpPr/>
            <p:nvPr/>
          </p:nvSpPr>
          <p:spPr>
            <a:xfrm>
              <a:off x="8191440" y="384804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7" name="4-Point Star 16"/>
            <p:cNvSpPr/>
            <p:nvPr/>
          </p:nvSpPr>
          <p:spPr>
            <a:xfrm>
              <a:off x="6362640" y="445788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938" name="Group 23"/>
            <p:cNvGrpSpPr/>
            <p:nvPr/>
          </p:nvGrpSpPr>
          <p:grpSpPr>
            <a:xfrm>
              <a:off x="7277040" y="2400120"/>
              <a:ext cx="456840" cy="3657600"/>
              <a:chOff x="7277040" y="2400120"/>
              <a:chExt cx="456840" cy="3657600"/>
            </a:xfrm>
          </p:grpSpPr>
          <p:sp>
            <p:nvSpPr>
              <p:cNvPr id="939" name="Straight Connector 12"/>
              <p:cNvSpPr/>
              <p:nvPr/>
            </p:nvSpPr>
            <p:spPr>
              <a:xfrm flipH="1">
                <a:off x="7491600" y="2400120"/>
                <a:ext cx="14040" cy="3657600"/>
              </a:xfrm>
              <a:prstGeom prst="line">
                <a:avLst/>
              </a:prstGeom>
              <a:ln w="25560">
                <a:solidFill>
                  <a:srgbClr val="151515"/>
                </a:solidFill>
                <a:prstDash val="sysDash"/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 anchorCtr="1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40" name="4-Point Star 17"/>
              <p:cNvSpPr/>
              <p:nvPr/>
            </p:nvSpPr>
            <p:spPr>
              <a:xfrm>
                <a:off x="7277040" y="3238560"/>
                <a:ext cx="456840" cy="45684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941" name="Group 19"/>
          <p:cNvGrpSpPr/>
          <p:nvPr/>
        </p:nvGrpSpPr>
        <p:grpSpPr>
          <a:xfrm>
            <a:off x="3429000" y="2372040"/>
            <a:ext cx="2285640" cy="3657600"/>
            <a:chOff x="3429000" y="2372040"/>
            <a:chExt cx="2285640" cy="3657600"/>
          </a:xfrm>
        </p:grpSpPr>
        <p:sp>
          <p:nvSpPr>
            <p:cNvPr id="942" name="Straight Connector 20"/>
            <p:cNvSpPr/>
            <p:nvPr/>
          </p:nvSpPr>
          <p:spPr>
            <a:xfrm flipH="1">
              <a:off x="3654000" y="2372040"/>
              <a:ext cx="3600" cy="365760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3" name="Straight Connector 21"/>
            <p:cNvSpPr/>
            <p:nvPr/>
          </p:nvSpPr>
          <p:spPr>
            <a:xfrm flipH="1">
              <a:off x="4557960" y="2372040"/>
              <a:ext cx="14040" cy="365760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4" name="Straight Connector 22"/>
            <p:cNvSpPr/>
            <p:nvPr/>
          </p:nvSpPr>
          <p:spPr>
            <a:xfrm flipH="1">
              <a:off x="5479200" y="2372040"/>
              <a:ext cx="14040" cy="3657600"/>
            </a:xfrm>
            <a:prstGeom prst="line">
              <a:avLst/>
            </a:prstGeom>
            <a:ln w="25560">
              <a:solidFill>
                <a:srgbClr val="151515"/>
              </a:solidFill>
              <a:prstDash val="sysDash"/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5" name="4-Point Star 25"/>
            <p:cNvSpPr/>
            <p:nvPr/>
          </p:nvSpPr>
          <p:spPr>
            <a:xfrm>
              <a:off x="3429000" y="26010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6" name="4-Point Star 26"/>
            <p:cNvSpPr/>
            <p:nvPr/>
          </p:nvSpPr>
          <p:spPr>
            <a:xfrm>
              <a:off x="5257800" y="44298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7" name="4-Point Star 27"/>
            <p:cNvSpPr/>
            <p:nvPr/>
          </p:nvSpPr>
          <p:spPr>
            <a:xfrm>
              <a:off x="3429000" y="53442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8" name="4-Point Star 28"/>
            <p:cNvSpPr/>
            <p:nvPr/>
          </p:nvSpPr>
          <p:spPr>
            <a:xfrm>
              <a:off x="4343400" y="3515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49" name="Right Arrow 3"/>
          <p:cNvSpPr/>
          <p:nvPr/>
        </p:nvSpPr>
        <p:spPr>
          <a:xfrm>
            <a:off x="5760000" y="3972600"/>
            <a:ext cx="564120" cy="456840"/>
          </a:xfrm>
          <a:prstGeom prst="rightArrow">
            <a:avLst>
              <a:gd name="adj1" fmla="val 50000"/>
              <a:gd name="adj2" fmla="val 50000"/>
            </a:avLst>
          </a:prstGeom>
          <a:noFill/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Dual Source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grpSp>
        <p:nvGrpSpPr>
          <p:cNvPr id="952" name="Group 3"/>
          <p:cNvGrpSpPr/>
          <p:nvPr/>
        </p:nvGrpSpPr>
        <p:grpSpPr>
          <a:xfrm>
            <a:off x="2171160" y="1577520"/>
            <a:ext cx="3314880" cy="4479840"/>
            <a:chOff x="2171160" y="1577520"/>
            <a:chExt cx="3314880" cy="4479840"/>
          </a:xfrm>
        </p:grpSpPr>
        <p:sp>
          <p:nvSpPr>
            <p:cNvPr id="953" name="Straight Connector 4"/>
            <p:cNvSpPr/>
            <p:nvPr/>
          </p:nvSpPr>
          <p:spPr>
            <a:xfrm>
              <a:off x="2300400" y="1836720"/>
              <a:ext cx="375480" cy="409860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4" name="Straight Connector 5"/>
            <p:cNvSpPr/>
            <p:nvPr/>
          </p:nvSpPr>
          <p:spPr>
            <a:xfrm flipV="1">
              <a:off x="2675880" y="1834200"/>
              <a:ext cx="388800" cy="41011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5" name="Straight Connector 6"/>
            <p:cNvSpPr/>
            <p:nvPr/>
          </p:nvSpPr>
          <p:spPr>
            <a:xfrm>
              <a:off x="2300400" y="1836720"/>
              <a:ext cx="1136880" cy="409860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6" name="Straight Connector 7"/>
            <p:cNvSpPr/>
            <p:nvPr/>
          </p:nvSpPr>
          <p:spPr>
            <a:xfrm flipV="1">
              <a:off x="3437280" y="1834200"/>
              <a:ext cx="1151280" cy="41065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7" name="Straight Connector 8"/>
            <p:cNvSpPr/>
            <p:nvPr/>
          </p:nvSpPr>
          <p:spPr>
            <a:xfrm>
              <a:off x="2300400" y="1836720"/>
              <a:ext cx="1907640" cy="409860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8" name="Straight Connector 9"/>
            <p:cNvSpPr/>
            <p:nvPr/>
          </p:nvSpPr>
          <p:spPr>
            <a:xfrm flipV="1">
              <a:off x="4208040" y="1836720"/>
              <a:ext cx="1150200" cy="410400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9" name="Straight Connector 10"/>
            <p:cNvSpPr/>
            <p:nvPr/>
          </p:nvSpPr>
          <p:spPr>
            <a:xfrm>
              <a:off x="3064680" y="1834200"/>
              <a:ext cx="1143360" cy="409824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0" name="Straight Connector 11"/>
            <p:cNvSpPr/>
            <p:nvPr/>
          </p:nvSpPr>
          <p:spPr>
            <a:xfrm>
              <a:off x="4588560" y="1834200"/>
              <a:ext cx="383400" cy="409824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1" name="Straight Connector 12"/>
            <p:cNvSpPr/>
            <p:nvPr/>
          </p:nvSpPr>
          <p:spPr>
            <a:xfrm flipH="1">
              <a:off x="4969080" y="1836720"/>
              <a:ext cx="389160" cy="40957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2" name="Oval 13"/>
            <p:cNvSpPr/>
            <p:nvPr/>
          </p:nvSpPr>
          <p:spPr>
            <a:xfrm>
              <a:off x="5230800" y="1711800"/>
              <a:ext cx="255240" cy="249840"/>
            </a:xfrm>
            <a:prstGeom prst="ellipse">
              <a:avLst/>
            </a:prstGeom>
            <a:solidFill>
              <a:srgbClr val="0f6428"/>
            </a:solidFill>
            <a:ln w="25560">
              <a:solidFill>
                <a:srgbClr val="0b49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3" name="Oval 14"/>
            <p:cNvSpPr/>
            <p:nvPr/>
          </p:nvSpPr>
          <p:spPr>
            <a:xfrm>
              <a:off x="2171160" y="1717200"/>
              <a:ext cx="255240" cy="249840"/>
            </a:xfrm>
            <a:prstGeom prst="ellipse">
              <a:avLst/>
            </a:prstGeom>
            <a:solidFill>
              <a:srgbClr val="0f6428"/>
            </a:solidFill>
            <a:ln w="25560">
              <a:solidFill>
                <a:srgbClr val="0b49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4" name="4-Point Star 15"/>
            <p:cNvSpPr/>
            <p:nvPr/>
          </p:nvSpPr>
          <p:spPr>
            <a:xfrm>
              <a:off x="2801880" y="1577520"/>
              <a:ext cx="510840" cy="510840"/>
            </a:xfrm>
            <a:prstGeom prst="star4">
              <a:avLst>
                <a:gd name="adj" fmla="val 12500"/>
              </a:avLst>
            </a:prstGeom>
            <a:solidFill>
              <a:srgbClr val="cc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5" name="4-Point Star 16"/>
            <p:cNvSpPr/>
            <p:nvPr/>
          </p:nvSpPr>
          <p:spPr>
            <a:xfrm>
              <a:off x="4335840" y="1584000"/>
              <a:ext cx="510840" cy="510840"/>
            </a:xfrm>
            <a:prstGeom prst="star4">
              <a:avLst>
                <a:gd name="adj" fmla="val 12500"/>
              </a:avLst>
            </a:prstGeom>
            <a:solidFill>
              <a:srgbClr val="ff99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6" name="Oval 17"/>
            <p:cNvSpPr/>
            <p:nvPr/>
          </p:nvSpPr>
          <p:spPr>
            <a:xfrm>
              <a:off x="4847400" y="5807520"/>
              <a:ext cx="255240" cy="249840"/>
            </a:xfrm>
            <a:prstGeom prst="ellipse">
              <a:avLst/>
            </a:prstGeom>
            <a:solidFill>
              <a:srgbClr val="ff9900"/>
            </a:solidFill>
            <a:ln w="25560">
              <a:solidFill>
                <a:srgbClr val="ff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7" name="Oval 18"/>
            <p:cNvSpPr/>
            <p:nvPr/>
          </p:nvSpPr>
          <p:spPr>
            <a:xfrm>
              <a:off x="4080240" y="5807520"/>
              <a:ext cx="255240" cy="249840"/>
            </a:xfrm>
            <a:prstGeom prst="ellipse">
              <a:avLst/>
            </a:prstGeom>
            <a:solidFill>
              <a:srgbClr val="cc0000"/>
            </a:solidFill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8" name="Oval 19"/>
            <p:cNvSpPr/>
            <p:nvPr/>
          </p:nvSpPr>
          <p:spPr>
            <a:xfrm>
              <a:off x="2546280" y="5807520"/>
              <a:ext cx="255240" cy="249840"/>
            </a:xfrm>
            <a:prstGeom prst="ellipse">
              <a:avLst/>
            </a:prstGeom>
            <a:solidFill>
              <a:srgbClr val="cc0000"/>
            </a:solidFill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9" name="Oval 20"/>
            <p:cNvSpPr/>
            <p:nvPr/>
          </p:nvSpPr>
          <p:spPr>
            <a:xfrm>
              <a:off x="3313440" y="5807520"/>
              <a:ext cx="255240" cy="249840"/>
            </a:xfrm>
            <a:prstGeom prst="ellipse">
              <a:avLst/>
            </a:prstGeom>
            <a:solidFill>
              <a:srgbClr val="ff9900"/>
            </a:solidFill>
            <a:ln w="25560">
              <a:solidFill>
                <a:srgbClr val="ff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0" name="TextBox 22"/>
          <p:cNvSpPr/>
          <p:nvPr/>
        </p:nvSpPr>
        <p:spPr>
          <a:xfrm>
            <a:off x="6872400" y="5486400"/>
            <a:ext cx="14626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51515"/>
                </a:solidFill>
                <a:latin typeface="Arial"/>
              </a:rPr>
              <a:t>1/4 streamer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51515"/>
                </a:solidFill>
                <a:latin typeface="Arial"/>
              </a:rPr>
              <a:t>separation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Wide Triple Source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97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grpSp>
        <p:nvGrpSpPr>
          <p:cNvPr id="973" name="Group 3"/>
          <p:cNvGrpSpPr/>
          <p:nvPr/>
        </p:nvGrpSpPr>
        <p:grpSpPr>
          <a:xfrm>
            <a:off x="2171880" y="1577520"/>
            <a:ext cx="4953600" cy="4479840"/>
            <a:chOff x="2171880" y="1577520"/>
            <a:chExt cx="4953600" cy="4479840"/>
          </a:xfrm>
        </p:grpSpPr>
        <p:sp>
          <p:nvSpPr>
            <p:cNvPr id="974" name="Straight Connector 4"/>
            <p:cNvSpPr/>
            <p:nvPr/>
          </p:nvSpPr>
          <p:spPr>
            <a:xfrm>
              <a:off x="2300760" y="1836720"/>
              <a:ext cx="375480" cy="409860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5" name="Straight Connector 5"/>
            <p:cNvSpPr/>
            <p:nvPr/>
          </p:nvSpPr>
          <p:spPr>
            <a:xfrm flipV="1">
              <a:off x="2676240" y="1834200"/>
              <a:ext cx="388800" cy="41011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6" name="Straight Connector 6"/>
            <p:cNvSpPr/>
            <p:nvPr/>
          </p:nvSpPr>
          <p:spPr>
            <a:xfrm>
              <a:off x="2300760" y="1836720"/>
              <a:ext cx="1137240" cy="409860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7" name="Straight Connector 7"/>
            <p:cNvSpPr/>
            <p:nvPr/>
          </p:nvSpPr>
          <p:spPr>
            <a:xfrm flipV="1">
              <a:off x="3438000" y="1834200"/>
              <a:ext cx="1150920" cy="41065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8" name="Straight Connector 8"/>
            <p:cNvSpPr/>
            <p:nvPr/>
          </p:nvSpPr>
          <p:spPr>
            <a:xfrm>
              <a:off x="2300760" y="1836720"/>
              <a:ext cx="1907640" cy="409860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9" name="Straight Connector 9"/>
            <p:cNvSpPr/>
            <p:nvPr/>
          </p:nvSpPr>
          <p:spPr>
            <a:xfrm flipV="1">
              <a:off x="4208400" y="1834200"/>
              <a:ext cx="1917360" cy="41065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0" name="Straight Connector 10"/>
            <p:cNvSpPr/>
            <p:nvPr/>
          </p:nvSpPr>
          <p:spPr>
            <a:xfrm>
              <a:off x="3065040" y="1834200"/>
              <a:ext cx="1910160" cy="41011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1" name="Straight Connector 11"/>
            <p:cNvSpPr/>
            <p:nvPr/>
          </p:nvSpPr>
          <p:spPr>
            <a:xfrm flipV="1">
              <a:off x="4975200" y="1834200"/>
              <a:ext cx="2045520" cy="41011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2" name="Straight Connector 12"/>
            <p:cNvSpPr/>
            <p:nvPr/>
          </p:nvSpPr>
          <p:spPr>
            <a:xfrm>
              <a:off x="4588920" y="1834200"/>
              <a:ext cx="1153440" cy="41011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3" name="Straight Connector 13"/>
            <p:cNvSpPr/>
            <p:nvPr/>
          </p:nvSpPr>
          <p:spPr>
            <a:xfrm flipV="1">
              <a:off x="5742360" y="1834200"/>
              <a:ext cx="1278360" cy="41011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4" name="Straight Connector 14"/>
            <p:cNvSpPr/>
            <p:nvPr/>
          </p:nvSpPr>
          <p:spPr>
            <a:xfrm>
              <a:off x="6125760" y="1834200"/>
              <a:ext cx="383400" cy="41011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5" name="Straight Connector 15"/>
            <p:cNvSpPr/>
            <p:nvPr/>
          </p:nvSpPr>
          <p:spPr>
            <a:xfrm flipV="1">
              <a:off x="6509160" y="1834200"/>
              <a:ext cx="511560" cy="410112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6" name="Oval 16"/>
            <p:cNvSpPr/>
            <p:nvPr/>
          </p:nvSpPr>
          <p:spPr>
            <a:xfrm>
              <a:off x="6870240" y="1711800"/>
              <a:ext cx="255240" cy="249840"/>
            </a:xfrm>
            <a:prstGeom prst="ellipse">
              <a:avLst/>
            </a:prstGeom>
            <a:solidFill>
              <a:srgbClr val="0f6428"/>
            </a:solidFill>
            <a:ln w="25560">
              <a:solidFill>
                <a:srgbClr val="0b49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7" name="Oval 17"/>
            <p:cNvSpPr/>
            <p:nvPr/>
          </p:nvSpPr>
          <p:spPr>
            <a:xfrm>
              <a:off x="2171880" y="1717200"/>
              <a:ext cx="255240" cy="249840"/>
            </a:xfrm>
            <a:prstGeom prst="ellipse">
              <a:avLst/>
            </a:prstGeom>
            <a:solidFill>
              <a:srgbClr val="0f6428"/>
            </a:solidFill>
            <a:ln w="25560">
              <a:solidFill>
                <a:srgbClr val="0b49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88" name="4-Point Star 18"/>
            <p:cNvSpPr/>
            <p:nvPr/>
          </p:nvSpPr>
          <p:spPr>
            <a:xfrm>
              <a:off x="2802600" y="1577520"/>
              <a:ext cx="510840" cy="510840"/>
            </a:xfrm>
            <a:prstGeom prst="star4">
              <a:avLst>
                <a:gd name="adj" fmla="val 12500"/>
              </a:avLst>
            </a:prstGeom>
            <a:solidFill>
              <a:srgbClr val="cc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9" name="4-Point Star 19"/>
            <p:cNvSpPr/>
            <p:nvPr/>
          </p:nvSpPr>
          <p:spPr>
            <a:xfrm>
              <a:off x="4336560" y="1584000"/>
              <a:ext cx="510840" cy="510840"/>
            </a:xfrm>
            <a:prstGeom prst="star4">
              <a:avLst>
                <a:gd name="adj" fmla="val 12500"/>
              </a:avLst>
            </a:prstGeom>
            <a:solidFill>
              <a:srgbClr val="ff99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0" name="4-Point Star 20"/>
            <p:cNvSpPr/>
            <p:nvPr/>
          </p:nvSpPr>
          <p:spPr>
            <a:xfrm>
              <a:off x="5870160" y="1585080"/>
              <a:ext cx="510840" cy="510840"/>
            </a:xfrm>
            <a:prstGeom prst="star4">
              <a:avLst>
                <a:gd name="adj" fmla="val 12500"/>
              </a:avLst>
            </a:prstGeom>
            <a:solidFill>
              <a:srgbClr val="cccc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1" name="Oval 21"/>
            <p:cNvSpPr/>
            <p:nvPr/>
          </p:nvSpPr>
          <p:spPr>
            <a:xfrm>
              <a:off x="5614560" y="5807520"/>
              <a:ext cx="255240" cy="249840"/>
            </a:xfrm>
            <a:prstGeom prst="ellipse">
              <a:avLst/>
            </a:prstGeom>
            <a:solidFill>
              <a:srgbClr val="ff9900"/>
            </a:solidFill>
            <a:ln w="25560">
              <a:solidFill>
                <a:srgbClr val="ff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2" name="Oval 22"/>
            <p:cNvSpPr/>
            <p:nvPr/>
          </p:nvSpPr>
          <p:spPr>
            <a:xfrm>
              <a:off x="4080600" y="5807520"/>
              <a:ext cx="255240" cy="249840"/>
            </a:xfrm>
            <a:prstGeom prst="ellipse">
              <a:avLst/>
            </a:prstGeom>
            <a:solidFill>
              <a:srgbClr val="cccc00"/>
            </a:solidFill>
            <a:ln w="25560">
              <a:solidFill>
                <a:srgbClr val="cccc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3" name="Oval 23"/>
            <p:cNvSpPr/>
            <p:nvPr/>
          </p:nvSpPr>
          <p:spPr>
            <a:xfrm>
              <a:off x="4847760" y="5807520"/>
              <a:ext cx="255240" cy="249840"/>
            </a:xfrm>
            <a:prstGeom prst="ellipse">
              <a:avLst/>
            </a:prstGeom>
            <a:solidFill>
              <a:srgbClr val="cc0000"/>
            </a:solidFill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4" name="Oval 24"/>
            <p:cNvSpPr/>
            <p:nvPr/>
          </p:nvSpPr>
          <p:spPr>
            <a:xfrm>
              <a:off x="2547000" y="5807520"/>
              <a:ext cx="255240" cy="249840"/>
            </a:xfrm>
            <a:prstGeom prst="ellipse">
              <a:avLst/>
            </a:prstGeom>
            <a:solidFill>
              <a:srgbClr val="cc0000"/>
            </a:solidFill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5" name="Oval 25"/>
            <p:cNvSpPr/>
            <p:nvPr/>
          </p:nvSpPr>
          <p:spPr>
            <a:xfrm>
              <a:off x="3313800" y="5807520"/>
              <a:ext cx="255240" cy="249840"/>
            </a:xfrm>
            <a:prstGeom prst="ellipse">
              <a:avLst/>
            </a:prstGeom>
            <a:solidFill>
              <a:srgbClr val="ff9900"/>
            </a:solidFill>
            <a:ln w="25560">
              <a:solidFill>
                <a:srgbClr val="ff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6" name="Oval 26"/>
            <p:cNvSpPr/>
            <p:nvPr/>
          </p:nvSpPr>
          <p:spPr>
            <a:xfrm>
              <a:off x="6381720" y="5807520"/>
              <a:ext cx="255240" cy="249840"/>
            </a:xfrm>
            <a:prstGeom prst="ellipse">
              <a:avLst/>
            </a:prstGeom>
            <a:solidFill>
              <a:srgbClr val="cccc00"/>
            </a:solidFill>
            <a:ln w="25560">
              <a:solidFill>
                <a:srgbClr val="cccc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97" name="TextBox 28"/>
          <p:cNvSpPr/>
          <p:nvPr/>
        </p:nvSpPr>
        <p:spPr>
          <a:xfrm>
            <a:off x="7148520" y="2286000"/>
            <a:ext cx="12157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+1/2 more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streamer 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spread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Blended Acquisition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more rapidly firing of shots with overlapping shot records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Symbol"/>
              <a:buChar char="Þ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novel acquisition designs, and</a:t>
            </a:r>
            <a:br>
              <a:rPr sz="2000"/>
            </a:b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more data with the same quality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pic>
        <p:nvPicPr>
          <p:cNvPr id="223" name="Picture 4" descr=""/>
          <p:cNvPicPr/>
          <p:nvPr/>
        </p:nvPicPr>
        <p:blipFill>
          <a:blip r:embed="rId1"/>
          <a:srcRect l="3889" t="46336" r="39067" b="0"/>
          <a:stretch/>
        </p:blipFill>
        <p:spPr>
          <a:xfrm>
            <a:off x="2971800" y="3142440"/>
            <a:ext cx="5714640" cy="3029400"/>
          </a:xfrm>
          <a:prstGeom prst="rect">
            <a:avLst/>
          </a:prstGeom>
          <a:ln w="0">
            <a:noFill/>
          </a:ln>
        </p:spPr>
      </p:pic>
      <p:grpSp>
        <p:nvGrpSpPr>
          <p:cNvPr id="224" name="Group 14"/>
          <p:cNvGrpSpPr/>
          <p:nvPr/>
        </p:nvGrpSpPr>
        <p:grpSpPr>
          <a:xfrm>
            <a:off x="457200" y="3200400"/>
            <a:ext cx="1913400" cy="2523600"/>
            <a:chOff x="457200" y="3200400"/>
            <a:chExt cx="1913400" cy="2523600"/>
          </a:xfrm>
        </p:grpSpPr>
        <p:grpSp>
          <p:nvGrpSpPr>
            <p:cNvPr id="225" name="Group 15"/>
            <p:cNvGrpSpPr/>
            <p:nvPr/>
          </p:nvGrpSpPr>
          <p:grpSpPr>
            <a:xfrm>
              <a:off x="725040" y="3809880"/>
              <a:ext cx="1645560" cy="1607400"/>
              <a:chOff x="725040" y="3809880"/>
              <a:chExt cx="1645560" cy="1607400"/>
            </a:xfrm>
          </p:grpSpPr>
          <p:sp>
            <p:nvSpPr>
              <p:cNvPr id="226" name="Freeform 21"/>
              <p:cNvSpPr/>
              <p:nvPr/>
            </p:nvSpPr>
            <p:spPr>
              <a:xfrm>
                <a:off x="725040" y="380988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7" name="Freeform 22"/>
              <p:cNvSpPr/>
              <p:nvPr/>
            </p:nvSpPr>
            <p:spPr>
              <a:xfrm>
                <a:off x="725040" y="44193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28" name="Group 16"/>
            <p:cNvGrpSpPr/>
            <p:nvPr/>
          </p:nvGrpSpPr>
          <p:grpSpPr>
            <a:xfrm>
              <a:off x="723960" y="4124520"/>
              <a:ext cx="1645560" cy="1599480"/>
              <a:chOff x="723960" y="4124520"/>
              <a:chExt cx="1645560" cy="1599480"/>
            </a:xfrm>
          </p:grpSpPr>
          <p:sp>
            <p:nvSpPr>
              <p:cNvPr id="229" name="Freeform 19"/>
              <p:cNvSpPr/>
              <p:nvPr/>
            </p:nvSpPr>
            <p:spPr>
              <a:xfrm>
                <a:off x="723960" y="412452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0" name="Freeform 20"/>
              <p:cNvSpPr/>
              <p:nvPr/>
            </p:nvSpPr>
            <p:spPr>
              <a:xfrm>
                <a:off x="723960" y="47260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31" name="4-Point Star 17"/>
            <p:cNvSpPr/>
            <p:nvPr/>
          </p:nvSpPr>
          <p:spPr>
            <a:xfrm>
              <a:off x="457200" y="3200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0f642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2" name="4-Point Star 18"/>
            <p:cNvSpPr/>
            <p:nvPr/>
          </p:nvSpPr>
          <p:spPr>
            <a:xfrm>
              <a:off x="457200" y="369576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66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Narrow Triple Source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grpSp>
        <p:nvGrpSpPr>
          <p:cNvPr id="1000" name="Group 3"/>
          <p:cNvGrpSpPr/>
          <p:nvPr/>
        </p:nvGrpSpPr>
        <p:grpSpPr>
          <a:xfrm>
            <a:off x="2171880" y="1577520"/>
            <a:ext cx="3314160" cy="4479840"/>
            <a:chOff x="2171880" y="1577520"/>
            <a:chExt cx="3314160" cy="4479840"/>
          </a:xfrm>
        </p:grpSpPr>
        <p:sp>
          <p:nvSpPr>
            <p:cNvPr id="1001" name="Straight Connector 4"/>
            <p:cNvSpPr/>
            <p:nvPr/>
          </p:nvSpPr>
          <p:spPr>
            <a:xfrm>
              <a:off x="2295720" y="1830600"/>
              <a:ext cx="126360" cy="410436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2" name="Straight Connector 5"/>
            <p:cNvSpPr/>
            <p:nvPr/>
          </p:nvSpPr>
          <p:spPr>
            <a:xfrm flipV="1">
              <a:off x="2421000" y="1833120"/>
              <a:ext cx="383040" cy="410184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3" name="Straight Connector 6"/>
            <p:cNvSpPr/>
            <p:nvPr/>
          </p:nvSpPr>
          <p:spPr>
            <a:xfrm>
              <a:off x="2295720" y="1830600"/>
              <a:ext cx="760680" cy="410436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4" name="Straight Connector 7"/>
            <p:cNvSpPr/>
            <p:nvPr/>
          </p:nvSpPr>
          <p:spPr>
            <a:xfrm flipV="1">
              <a:off x="3050280" y="1833120"/>
              <a:ext cx="770040" cy="410184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5" name="Straight Connector 8"/>
            <p:cNvSpPr/>
            <p:nvPr/>
          </p:nvSpPr>
          <p:spPr>
            <a:xfrm>
              <a:off x="2295720" y="1830600"/>
              <a:ext cx="1283040" cy="410436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6" name="Straight Connector 9"/>
            <p:cNvSpPr/>
            <p:nvPr/>
          </p:nvSpPr>
          <p:spPr>
            <a:xfrm flipV="1">
              <a:off x="3578040" y="1836000"/>
              <a:ext cx="1268280" cy="409896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7" name="Straight Connector 10"/>
            <p:cNvSpPr/>
            <p:nvPr/>
          </p:nvSpPr>
          <p:spPr>
            <a:xfrm>
              <a:off x="2804040" y="1830600"/>
              <a:ext cx="1286640" cy="410436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8" name="Straight Connector 11"/>
            <p:cNvSpPr/>
            <p:nvPr/>
          </p:nvSpPr>
          <p:spPr>
            <a:xfrm flipV="1">
              <a:off x="4090680" y="1836000"/>
              <a:ext cx="1267560" cy="409896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09" name="Straight Connector 12"/>
            <p:cNvSpPr/>
            <p:nvPr/>
          </p:nvSpPr>
          <p:spPr>
            <a:xfrm>
              <a:off x="3818520" y="1830600"/>
              <a:ext cx="775440" cy="410436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0" name="Straight Connector 13"/>
            <p:cNvSpPr/>
            <p:nvPr/>
          </p:nvSpPr>
          <p:spPr>
            <a:xfrm flipV="1">
              <a:off x="4593960" y="1836000"/>
              <a:ext cx="764280" cy="409896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1" name="Straight Connector 14"/>
            <p:cNvSpPr/>
            <p:nvPr/>
          </p:nvSpPr>
          <p:spPr>
            <a:xfrm>
              <a:off x="4846320" y="1830600"/>
              <a:ext cx="255960" cy="410436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2" name="Straight Connector 15"/>
            <p:cNvSpPr/>
            <p:nvPr/>
          </p:nvSpPr>
          <p:spPr>
            <a:xfrm flipV="1">
              <a:off x="5102280" y="1830600"/>
              <a:ext cx="255960" cy="4104360"/>
            </a:xfrm>
            <a:prstGeom prst="line">
              <a:avLst/>
            </a:prstGeom>
            <a:ln w="25560">
              <a:solidFill>
                <a:srgbClr val="0c632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3" name="Oval 16"/>
            <p:cNvSpPr/>
            <p:nvPr/>
          </p:nvSpPr>
          <p:spPr>
            <a:xfrm>
              <a:off x="5230440" y="1705320"/>
              <a:ext cx="255600" cy="250200"/>
            </a:xfrm>
            <a:prstGeom prst="ellipse">
              <a:avLst/>
            </a:prstGeom>
            <a:solidFill>
              <a:srgbClr val="0f6428"/>
            </a:solidFill>
            <a:ln w="25560">
              <a:solidFill>
                <a:srgbClr val="0b49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4" name="Oval 17"/>
            <p:cNvSpPr/>
            <p:nvPr/>
          </p:nvSpPr>
          <p:spPr>
            <a:xfrm>
              <a:off x="2171880" y="1710720"/>
              <a:ext cx="255600" cy="250200"/>
            </a:xfrm>
            <a:prstGeom prst="ellipse">
              <a:avLst/>
            </a:prstGeom>
            <a:solidFill>
              <a:srgbClr val="0f6428"/>
            </a:solidFill>
            <a:ln w="25560">
              <a:solidFill>
                <a:srgbClr val="0b491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5" name="4-Point Star 18"/>
            <p:cNvSpPr/>
            <p:nvPr/>
          </p:nvSpPr>
          <p:spPr>
            <a:xfrm>
              <a:off x="2541960" y="1577520"/>
              <a:ext cx="511560" cy="511560"/>
            </a:xfrm>
            <a:prstGeom prst="star4">
              <a:avLst>
                <a:gd name="adj" fmla="val 12500"/>
              </a:avLst>
            </a:prstGeom>
            <a:solidFill>
              <a:srgbClr val="cc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6" name="4-Point Star 19"/>
            <p:cNvSpPr/>
            <p:nvPr/>
          </p:nvSpPr>
          <p:spPr>
            <a:xfrm>
              <a:off x="3566160" y="1577520"/>
              <a:ext cx="511560" cy="511560"/>
            </a:xfrm>
            <a:prstGeom prst="star4">
              <a:avLst>
                <a:gd name="adj" fmla="val 12500"/>
              </a:avLst>
            </a:prstGeom>
            <a:solidFill>
              <a:srgbClr val="ff99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7" name="4-Point Star 20"/>
            <p:cNvSpPr/>
            <p:nvPr/>
          </p:nvSpPr>
          <p:spPr>
            <a:xfrm>
              <a:off x="4590360" y="1577520"/>
              <a:ext cx="511560" cy="511560"/>
            </a:xfrm>
            <a:prstGeom prst="star4">
              <a:avLst>
                <a:gd name="adj" fmla="val 12500"/>
              </a:avLst>
            </a:prstGeom>
            <a:solidFill>
              <a:srgbClr val="cccc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8" name="Oval 21"/>
            <p:cNvSpPr/>
            <p:nvPr/>
          </p:nvSpPr>
          <p:spPr>
            <a:xfrm>
              <a:off x="4462200" y="5801760"/>
              <a:ext cx="255600" cy="250200"/>
            </a:xfrm>
            <a:prstGeom prst="ellipse">
              <a:avLst/>
            </a:prstGeom>
            <a:solidFill>
              <a:srgbClr val="ff9900"/>
            </a:solidFill>
            <a:ln w="25560">
              <a:solidFill>
                <a:srgbClr val="ff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9" name="Oval 22"/>
            <p:cNvSpPr/>
            <p:nvPr/>
          </p:nvSpPr>
          <p:spPr>
            <a:xfrm>
              <a:off x="3438000" y="5801760"/>
              <a:ext cx="255600" cy="250200"/>
            </a:xfrm>
            <a:prstGeom prst="ellipse">
              <a:avLst/>
            </a:prstGeom>
            <a:solidFill>
              <a:srgbClr val="cccc00"/>
            </a:solidFill>
            <a:ln w="25560">
              <a:solidFill>
                <a:srgbClr val="cccc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0" name="Oval 23"/>
            <p:cNvSpPr/>
            <p:nvPr/>
          </p:nvSpPr>
          <p:spPr>
            <a:xfrm>
              <a:off x="3950280" y="5801760"/>
              <a:ext cx="255600" cy="250200"/>
            </a:xfrm>
            <a:prstGeom prst="ellipse">
              <a:avLst/>
            </a:prstGeom>
            <a:solidFill>
              <a:srgbClr val="cc0000"/>
            </a:solidFill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1" name="Oval 24"/>
            <p:cNvSpPr/>
            <p:nvPr/>
          </p:nvSpPr>
          <p:spPr>
            <a:xfrm>
              <a:off x="2286000" y="5807160"/>
              <a:ext cx="255600" cy="250200"/>
            </a:xfrm>
            <a:prstGeom prst="ellipse">
              <a:avLst/>
            </a:prstGeom>
            <a:solidFill>
              <a:srgbClr val="cc0000"/>
            </a:solidFill>
            <a:ln w="2556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2" name="Oval 25"/>
            <p:cNvSpPr/>
            <p:nvPr/>
          </p:nvSpPr>
          <p:spPr>
            <a:xfrm>
              <a:off x="2926080" y="5801760"/>
              <a:ext cx="255600" cy="250200"/>
            </a:xfrm>
            <a:prstGeom prst="ellipse">
              <a:avLst/>
            </a:prstGeom>
            <a:solidFill>
              <a:srgbClr val="ff9900"/>
            </a:solidFill>
            <a:ln w="25560">
              <a:solidFill>
                <a:srgbClr val="ff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23" name="Oval 26"/>
            <p:cNvSpPr/>
            <p:nvPr/>
          </p:nvSpPr>
          <p:spPr>
            <a:xfrm>
              <a:off x="4974480" y="5801760"/>
              <a:ext cx="255600" cy="250200"/>
            </a:xfrm>
            <a:prstGeom prst="ellipse">
              <a:avLst/>
            </a:prstGeom>
            <a:solidFill>
              <a:srgbClr val="cccc00"/>
            </a:solidFill>
            <a:ln w="25560">
              <a:solidFill>
                <a:srgbClr val="cccc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024" name="TextBox 27"/>
          <p:cNvSpPr/>
          <p:nvPr/>
        </p:nvSpPr>
        <p:spPr>
          <a:xfrm>
            <a:off x="6872400" y="5486400"/>
            <a:ext cx="14626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51515"/>
                </a:solidFill>
                <a:latin typeface="Arial"/>
              </a:rPr>
              <a:t>1/6 streamer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51515"/>
                </a:solidFill>
                <a:latin typeface="Arial"/>
              </a:rPr>
              <a:t>separation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Concept Proven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2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 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graphicFrame>
        <p:nvGraphicFramePr>
          <p:cNvPr id="1027" name="Table 3"/>
          <p:cNvGraphicFramePr/>
          <p:nvPr/>
        </p:nvGraphicFramePr>
        <p:xfrm>
          <a:off x="823680" y="1600200"/>
          <a:ext cx="8167320" cy="742680"/>
        </p:xfrm>
        <a:graphic>
          <a:graphicData uri="http://schemas.openxmlformats.org/drawingml/2006/table">
            <a:tbl>
              <a:tblPr/>
              <a:tblGrid>
                <a:gridCol w="2514600"/>
                <a:gridCol w="685800"/>
                <a:gridCol w="1333440"/>
                <a:gridCol w="3633840"/>
              </a:tblGrid>
              <a:tr h="372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151515"/>
                          </a:solidFill>
                          <a:latin typeface="Arial"/>
                        </a:rPr>
                        <a:t>TGS West-of-Shetland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151515"/>
                          </a:solidFill>
                          <a:latin typeface="Arial"/>
                        </a:rPr>
                        <a:t>triple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151515"/>
                          </a:solidFill>
                          <a:latin typeface="Arial"/>
                        </a:rPr>
                        <a:t>12.5 &gt; 12.5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151515"/>
                          </a:solidFill>
                          <a:latin typeface="Arial"/>
                        </a:rPr>
                        <a:t>simultaneous </a:t>
                      </a:r>
                      <a:r>
                        <a:rPr b="0" lang="en-GB" sz="1800" spc="-1" strike="noStrike">
                          <a:solidFill>
                            <a:srgbClr val="151515"/>
                          </a:solidFill>
                          <a:latin typeface="Symbol"/>
                        </a:rPr>
                        <a:t></a:t>
                      </a:r>
                      <a:r>
                        <a:rPr b="0" lang="en-GB" sz="1800" spc="-1" strike="noStrike">
                          <a:solidFill>
                            <a:srgbClr val="151515"/>
                          </a:solidFill>
                          <a:latin typeface="Arial"/>
                        </a:rPr>
                        <a:t> 300ms dither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151515"/>
                          </a:solidFill>
                          <a:latin typeface="Arial"/>
                        </a:rPr>
                        <a:t>TGS Europa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151515"/>
                          </a:solidFill>
                          <a:latin typeface="Arial"/>
                        </a:rPr>
                        <a:t>triple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151515"/>
                          </a:solidFill>
                          <a:latin typeface="Arial"/>
                        </a:rPr>
                        <a:t>12.5 &gt; 37.5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151515"/>
                          </a:solidFill>
                          <a:latin typeface="Arial"/>
                        </a:rPr>
                        <a:t>sequential overlapping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28" name="Content Placeholder 3" descr=""/>
          <p:cNvPicPr/>
          <p:nvPr/>
        </p:nvPicPr>
        <p:blipFill>
          <a:blip r:embed="rId1"/>
          <a:stretch/>
        </p:blipFill>
        <p:spPr>
          <a:xfrm>
            <a:off x="457200" y="2784960"/>
            <a:ext cx="8229240" cy="2689560"/>
          </a:xfrm>
          <a:prstGeom prst="rect">
            <a:avLst/>
          </a:prstGeom>
          <a:ln w="0">
            <a:noFill/>
          </a:ln>
        </p:spPr>
      </p:pic>
      <p:sp>
        <p:nvSpPr>
          <p:cNvPr id="1029" name="TextBox 5"/>
          <p:cNvSpPr/>
          <p:nvPr/>
        </p:nvSpPr>
        <p:spPr>
          <a:xfrm>
            <a:off x="461880" y="2438280"/>
            <a:ext cx="675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triple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TextBox 6"/>
          <p:cNvSpPr/>
          <p:nvPr/>
        </p:nvSpPr>
        <p:spPr>
          <a:xfrm>
            <a:off x="2517480" y="2438280"/>
            <a:ext cx="486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left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1" name="TextBox 7"/>
          <p:cNvSpPr/>
          <p:nvPr/>
        </p:nvSpPr>
        <p:spPr>
          <a:xfrm>
            <a:off x="4578120" y="2438280"/>
            <a:ext cx="851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middle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2" name="TextBox 8"/>
          <p:cNvSpPr/>
          <p:nvPr/>
        </p:nvSpPr>
        <p:spPr>
          <a:xfrm>
            <a:off x="6663240" y="2438280"/>
            <a:ext cx="6246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right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TextBox 9"/>
          <p:cNvSpPr/>
          <p:nvPr/>
        </p:nvSpPr>
        <p:spPr>
          <a:xfrm>
            <a:off x="7211520" y="5445360"/>
            <a:ext cx="14734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151515"/>
                </a:solidFill>
                <a:latin typeface="Arial"/>
              </a:rPr>
              <a:t>(Liu et al., 2015)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4" name="TextBox 10"/>
          <p:cNvSpPr/>
          <p:nvPr/>
        </p:nvSpPr>
        <p:spPr>
          <a:xfrm>
            <a:off x="441000" y="5448240"/>
            <a:ext cx="3274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TGS, West-of-Shetland survey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CMP-Line Separation versus Streamer Separation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pic>
        <p:nvPicPr>
          <p:cNvPr id="1037" name="Picture 7" descr=""/>
          <p:cNvPicPr/>
          <p:nvPr/>
        </p:nvPicPr>
        <p:blipFill>
          <a:blip r:embed="rId1"/>
          <a:srcRect l="0" t="23150" r="0" b="8338"/>
          <a:stretch/>
        </p:blipFill>
        <p:spPr>
          <a:xfrm>
            <a:off x="453960" y="2324160"/>
            <a:ext cx="8229240" cy="2816640"/>
          </a:xfrm>
          <a:prstGeom prst="rect">
            <a:avLst/>
          </a:prstGeom>
          <a:ln w="0">
            <a:noFill/>
          </a:ln>
        </p:spPr>
      </p:pic>
      <p:sp>
        <p:nvSpPr>
          <p:cNvPr id="1038" name="TextBox 6"/>
          <p:cNvSpPr/>
          <p:nvPr/>
        </p:nvSpPr>
        <p:spPr>
          <a:xfrm rot="21002400">
            <a:off x="3429000" y="3245760"/>
            <a:ext cx="163944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151515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151515"/>
                </a:solidFill>
                <a:latin typeface="Arial"/>
              </a:rPr>
              <a:t>streamer separation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TextBox 5"/>
          <p:cNvSpPr/>
          <p:nvPr/>
        </p:nvSpPr>
        <p:spPr>
          <a:xfrm rot="21196800">
            <a:off x="3472560" y="3812760"/>
            <a:ext cx="201888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151515"/>
                </a:solidFill>
                <a:latin typeface="Arial"/>
              </a:rPr>
              <a:t>streamer separation</a:t>
            </a:r>
            <a:endParaRPr b="0" lang="en-GB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0" name="TextBox 8"/>
          <p:cNvSpPr/>
          <p:nvPr/>
        </p:nvSpPr>
        <p:spPr>
          <a:xfrm rot="20932200">
            <a:off x="7269120" y="2532960"/>
            <a:ext cx="6109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dual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TextBox 9"/>
          <p:cNvSpPr/>
          <p:nvPr/>
        </p:nvSpPr>
        <p:spPr>
          <a:xfrm rot="21094800">
            <a:off x="7577640" y="3393000"/>
            <a:ext cx="675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triple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CMP-Line Separation versus </a:t>
            </a:r>
            <a:br>
              <a:rPr sz="2800"/>
            </a:b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Subsurface Swath Width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4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44" name="Rectangle 7"/>
          <p:cNvSpPr/>
          <p:nvPr/>
        </p:nvSpPr>
        <p:spPr>
          <a:xfrm>
            <a:off x="1219320" y="1752480"/>
            <a:ext cx="7200720" cy="3619080"/>
          </a:xfrm>
          <a:prstGeom prst="rect">
            <a:avLst/>
          </a:prstGeom>
          <a:noFill/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Right Arrow 3"/>
          <p:cNvSpPr/>
          <p:nvPr/>
        </p:nvSpPr>
        <p:spPr>
          <a:xfrm rot="1858800">
            <a:off x="6124320" y="4255560"/>
            <a:ext cx="1599840" cy="2664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0f6428"/>
              </a:gs>
            </a:gsLst>
            <a:lin ang="1854000"/>
          </a:gra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6" name="Picture 6" descr=""/>
          <p:cNvPicPr/>
          <p:nvPr/>
        </p:nvPicPr>
        <p:blipFill>
          <a:blip r:embed="rId1"/>
          <a:srcRect l="0" t="1216" r="0" b="3735"/>
          <a:stretch/>
        </p:blipFill>
        <p:spPr>
          <a:xfrm>
            <a:off x="456480" y="1700640"/>
            <a:ext cx="8229960" cy="4304880"/>
          </a:xfrm>
          <a:prstGeom prst="rect">
            <a:avLst/>
          </a:prstGeom>
          <a:ln w="0">
            <a:noFill/>
          </a:ln>
        </p:spPr>
      </p:pic>
      <p:sp>
        <p:nvSpPr>
          <p:cNvPr id="1047" name="Oval 4"/>
          <p:cNvSpPr/>
          <p:nvPr/>
        </p:nvSpPr>
        <p:spPr>
          <a:xfrm>
            <a:off x="1828800" y="2400480"/>
            <a:ext cx="114120" cy="114120"/>
          </a:xfrm>
          <a:prstGeom prst="ellipse">
            <a:avLst/>
          </a:prstGeom>
          <a:solidFill>
            <a:srgbClr val="ff0000"/>
          </a:solidFill>
          <a:ln w="255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Oval 8"/>
          <p:cNvSpPr/>
          <p:nvPr/>
        </p:nvSpPr>
        <p:spPr>
          <a:xfrm>
            <a:off x="1828800" y="2754360"/>
            <a:ext cx="114120" cy="114120"/>
          </a:xfrm>
          <a:prstGeom prst="ellipse">
            <a:avLst/>
          </a:prstGeom>
          <a:solidFill>
            <a:srgbClr val="0f6428"/>
          </a:solidFill>
          <a:ln w="25560">
            <a:solidFill>
              <a:srgbClr val="0f642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9" name="TextBox 5"/>
          <p:cNvSpPr/>
          <p:nvPr/>
        </p:nvSpPr>
        <p:spPr>
          <a:xfrm>
            <a:off x="1945800" y="2290320"/>
            <a:ext cx="56520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151515"/>
                </a:solidFill>
                <a:latin typeface="Arial"/>
              </a:rPr>
              <a:t>dual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TextBox 9"/>
          <p:cNvSpPr/>
          <p:nvPr/>
        </p:nvSpPr>
        <p:spPr>
          <a:xfrm>
            <a:off x="1946520" y="2629080"/>
            <a:ext cx="62136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151515"/>
                </a:solidFill>
                <a:latin typeface="Arial"/>
              </a:rPr>
              <a:t>triple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Recommendation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5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Deep-water survey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10 </a:t>
            </a:r>
            <a:r>
              <a:rPr b="0" lang="en-GB" sz="1800" spc="-1" strike="noStrike">
                <a:solidFill>
                  <a:srgbClr val="151515"/>
                </a:solidFill>
                <a:latin typeface="Symbol"/>
              </a:rPr>
              <a:t>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 180 </a:t>
            </a:r>
            <a:r>
              <a:rPr b="0" lang="en-GB" sz="1800" spc="-1" strike="noStrike">
                <a:solidFill>
                  <a:srgbClr val="151515"/>
                </a:solidFill>
                <a:latin typeface="Symbol"/>
              </a:rPr>
              <a:t>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 10,000 with </a:t>
            </a:r>
            <a:r>
              <a:rPr b="0" lang="el-GR" sz="1800" spc="-1" strike="noStrike">
                <a:solidFill>
                  <a:srgbClr val="151515"/>
                </a:solidFill>
                <a:latin typeface="Arial"/>
              </a:rPr>
              <a:t>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CMP=30m and long offsets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12 </a:t>
            </a:r>
            <a:r>
              <a:rPr b="0" lang="en-GB" sz="1800" spc="-1" strike="noStrike">
                <a:solidFill>
                  <a:srgbClr val="151515"/>
                </a:solidFill>
                <a:latin typeface="Symbol"/>
              </a:rPr>
              <a:t>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 150 </a:t>
            </a:r>
            <a:r>
              <a:rPr b="0" lang="en-GB" sz="1800" spc="-1" strike="noStrike">
                <a:solidFill>
                  <a:srgbClr val="151515"/>
                </a:solidFill>
                <a:latin typeface="Symbol"/>
              </a:rPr>
              <a:t>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 8,100 with </a:t>
            </a:r>
            <a:r>
              <a:rPr b="0" lang="el-GR" sz="1800" spc="-1" strike="noStrike">
                <a:solidFill>
                  <a:srgbClr val="151515"/>
                </a:solidFill>
                <a:latin typeface="Arial"/>
              </a:rPr>
              <a:t>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CMP=25m 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Shallow-water survey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12 </a:t>
            </a:r>
            <a:r>
              <a:rPr b="0" lang="en-GB" sz="1800" spc="-1" strike="noStrike">
                <a:solidFill>
                  <a:srgbClr val="151515"/>
                </a:solidFill>
                <a:latin typeface="Symbol"/>
              </a:rPr>
              <a:t>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 75 </a:t>
            </a:r>
            <a:r>
              <a:rPr b="0" lang="en-GB" sz="1800" spc="-1" strike="noStrike">
                <a:solidFill>
                  <a:srgbClr val="151515"/>
                </a:solidFill>
                <a:latin typeface="Symbol"/>
              </a:rPr>
              <a:t>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 8,100 with </a:t>
            </a:r>
            <a:r>
              <a:rPr b="0" lang="el-GR" sz="1800" spc="-1" strike="noStrike">
                <a:solidFill>
                  <a:srgbClr val="151515"/>
                </a:solidFill>
                <a:latin typeface="Arial"/>
              </a:rPr>
              <a:t>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CMP=12.5m 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High-density survey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12 </a:t>
            </a:r>
            <a:r>
              <a:rPr b="0" lang="en-GB" sz="1800" spc="-1" strike="noStrike">
                <a:solidFill>
                  <a:srgbClr val="151515"/>
                </a:solidFill>
                <a:latin typeface="Symbol"/>
              </a:rPr>
              <a:t>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 75 </a:t>
            </a:r>
            <a:r>
              <a:rPr b="0" lang="en-GB" sz="1800" spc="-1" strike="noStrike">
                <a:solidFill>
                  <a:srgbClr val="151515"/>
                </a:solidFill>
                <a:latin typeface="Symbol"/>
              </a:rPr>
              <a:t>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 8,100 with </a:t>
            </a:r>
            <a:r>
              <a:rPr b="0" lang="el-GR" sz="1800" spc="-1" strike="noStrike">
                <a:solidFill>
                  <a:srgbClr val="151515"/>
                </a:solidFill>
                <a:latin typeface="Arial"/>
              </a:rPr>
              <a:t>Δ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CMP=12.5m 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icture 5" descr="D:\PLCS Photos\2012 photo comp Greenland\Polarcus Amani\David_Cox_Party Manager\Owl_horizon2 mod LR.jpg"/>
          <p:cNvPicPr/>
          <p:nvPr/>
        </p:nvPicPr>
        <p:blipFill>
          <a:blip r:embed="rId1"/>
          <a:srcRect l="6977" t="0" r="0" b="0"/>
          <a:stretch/>
        </p:blipFill>
        <p:spPr>
          <a:xfrm>
            <a:off x="0" y="-16920"/>
            <a:ext cx="9143640" cy="6913440"/>
          </a:xfrm>
          <a:prstGeom prst="rect">
            <a:avLst/>
          </a:prstGeom>
          <a:ln w="0">
            <a:noFill/>
          </a:ln>
        </p:spPr>
      </p:pic>
      <p:sp>
        <p:nvSpPr>
          <p:cNvPr id="1054" name="Rectangle 4"/>
          <p:cNvSpPr/>
          <p:nvPr/>
        </p:nvSpPr>
        <p:spPr>
          <a:xfrm>
            <a:off x="0" y="0"/>
            <a:ext cx="9143640" cy="6896160"/>
          </a:xfrm>
          <a:prstGeom prst="rect">
            <a:avLst/>
          </a:prstGeom>
          <a:solidFill>
            <a:srgbClr val="ffffff">
              <a:alpha val="40000"/>
            </a:srgbClr>
          </a:solidFill>
          <a:ln w="25560">
            <a:solidFill>
              <a:srgbClr val="0b491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Triple Source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5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equal / smaller shot-point interval </a:t>
            </a:r>
            <a:br>
              <a:rPr sz="2000"/>
            </a:b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= equal/better in-line fold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!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larger sub-surface swath width, or</a:t>
            </a:r>
            <a:br>
              <a:rPr sz="2000"/>
            </a:b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smaller CMP-line separation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more shot- / CMP-points (per time)</a:t>
            </a:r>
            <a:br>
              <a:rPr sz="2000"/>
            </a:b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more rays into the ground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proven concept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TGS West-of-Shetland, 12.5 &gt; 12.5, simultaneous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TGS Barents Sea, 12.5 &gt; 37.5, overlapping sequential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br>
              <a:rPr sz="2000"/>
            </a:b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Picture 2" descr=""/>
          <p:cNvPicPr/>
          <p:nvPr/>
        </p:nvPicPr>
        <p:blipFill>
          <a:blip r:embed="rId1"/>
          <a:stretch/>
        </p:blipFill>
        <p:spPr>
          <a:xfrm>
            <a:off x="0" y="-60948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0" y="329040"/>
            <a:ext cx="9143640" cy="1236600"/>
          </a:xfrm>
          <a:prstGeom prst="rect">
            <a:avLst/>
          </a:prstGeom>
          <a:solidFill>
            <a:srgbClr val="8cc63f"/>
          </a:solidFill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Penta Sources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 </a:t>
            </a: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Dual Source = 6 Airgun Strings 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6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61" name="Rectangle 30"/>
          <p:cNvSpPr/>
          <p:nvPr/>
        </p:nvSpPr>
        <p:spPr>
          <a:xfrm>
            <a:off x="3772080" y="213228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2" name="Rectangle 31"/>
          <p:cNvSpPr/>
          <p:nvPr/>
        </p:nvSpPr>
        <p:spPr>
          <a:xfrm>
            <a:off x="4686480" y="213228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3" name="Rectangle 32"/>
          <p:cNvSpPr/>
          <p:nvPr/>
        </p:nvSpPr>
        <p:spPr>
          <a:xfrm>
            <a:off x="5600880" y="213228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4" name="Rectangle 33"/>
          <p:cNvSpPr/>
          <p:nvPr/>
        </p:nvSpPr>
        <p:spPr>
          <a:xfrm>
            <a:off x="6515280" y="214272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5" name="Rectangle 34"/>
          <p:cNvSpPr/>
          <p:nvPr/>
        </p:nvSpPr>
        <p:spPr>
          <a:xfrm>
            <a:off x="7429680" y="212184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6" name="Rectangle 35"/>
          <p:cNvSpPr/>
          <p:nvPr/>
        </p:nvSpPr>
        <p:spPr>
          <a:xfrm>
            <a:off x="8344080" y="212184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7" name="Right Brace 40"/>
          <p:cNvSpPr/>
          <p:nvPr/>
        </p:nvSpPr>
        <p:spPr>
          <a:xfrm rot="16200000">
            <a:off x="4724280" y="1067040"/>
            <a:ext cx="151920" cy="1828440"/>
          </a:xfrm>
          <a:prstGeom prst="rightBrace">
            <a:avLst>
              <a:gd name="adj1" fmla="val 8333"/>
              <a:gd name="adj2" fmla="val 50000"/>
            </a:avLst>
          </a:prstGeom>
          <a:noFill/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8" name="Right Brace 25"/>
          <p:cNvSpPr/>
          <p:nvPr/>
        </p:nvSpPr>
        <p:spPr>
          <a:xfrm rot="16200000">
            <a:off x="7446960" y="1087560"/>
            <a:ext cx="155160" cy="1790280"/>
          </a:xfrm>
          <a:prstGeom prst="rightBrace">
            <a:avLst>
              <a:gd name="adj1" fmla="val 8333"/>
              <a:gd name="adj2" fmla="val 50000"/>
            </a:avLst>
          </a:prstGeom>
          <a:noFill/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6 Airgun Strings Re-Configured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7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2 strings to 1 source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firing sequence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grpSp>
        <p:nvGrpSpPr>
          <p:cNvPr id="1071" name="Group 54"/>
          <p:cNvGrpSpPr/>
          <p:nvPr/>
        </p:nvGrpSpPr>
        <p:grpSpPr>
          <a:xfrm>
            <a:off x="3772080" y="2121840"/>
            <a:ext cx="4800240" cy="3085920"/>
            <a:chOff x="3772080" y="2121840"/>
            <a:chExt cx="4800240" cy="3085920"/>
          </a:xfrm>
        </p:grpSpPr>
        <p:sp>
          <p:nvSpPr>
            <p:cNvPr id="1072" name="Rectangle 30"/>
            <p:cNvSpPr/>
            <p:nvPr/>
          </p:nvSpPr>
          <p:spPr>
            <a:xfrm>
              <a:off x="3772080" y="2132280"/>
              <a:ext cx="228240" cy="914040"/>
            </a:xfrm>
            <a:prstGeom prst="rect">
              <a:avLst/>
            </a:prstGeom>
            <a:solidFill>
              <a:srgbClr val="151515"/>
            </a:solidFill>
            <a:ln w="2556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3" name="Rectangle 31"/>
            <p:cNvSpPr/>
            <p:nvPr/>
          </p:nvSpPr>
          <p:spPr>
            <a:xfrm>
              <a:off x="4686480" y="2132280"/>
              <a:ext cx="228240" cy="914040"/>
            </a:xfrm>
            <a:prstGeom prst="rect">
              <a:avLst/>
            </a:prstGeom>
            <a:solidFill>
              <a:srgbClr val="151515"/>
            </a:solidFill>
            <a:ln w="2556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4" name="Rectangle 32"/>
            <p:cNvSpPr/>
            <p:nvPr/>
          </p:nvSpPr>
          <p:spPr>
            <a:xfrm>
              <a:off x="5600880" y="2132280"/>
              <a:ext cx="228240" cy="914040"/>
            </a:xfrm>
            <a:prstGeom prst="rect">
              <a:avLst/>
            </a:prstGeom>
            <a:solidFill>
              <a:srgbClr val="151515"/>
            </a:solidFill>
            <a:ln w="2556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5" name="Rectangle 33"/>
            <p:cNvSpPr/>
            <p:nvPr/>
          </p:nvSpPr>
          <p:spPr>
            <a:xfrm>
              <a:off x="6515280" y="2142720"/>
              <a:ext cx="228240" cy="914040"/>
            </a:xfrm>
            <a:prstGeom prst="rect">
              <a:avLst/>
            </a:prstGeom>
            <a:solidFill>
              <a:srgbClr val="151515"/>
            </a:solidFill>
            <a:ln w="2556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6" name="Rectangle 34"/>
            <p:cNvSpPr/>
            <p:nvPr/>
          </p:nvSpPr>
          <p:spPr>
            <a:xfrm>
              <a:off x="7429680" y="2121840"/>
              <a:ext cx="228240" cy="914040"/>
            </a:xfrm>
            <a:prstGeom prst="rect">
              <a:avLst/>
            </a:prstGeom>
            <a:solidFill>
              <a:srgbClr val="151515"/>
            </a:solidFill>
            <a:ln w="2556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7" name="Rectangle 35"/>
            <p:cNvSpPr/>
            <p:nvPr/>
          </p:nvSpPr>
          <p:spPr>
            <a:xfrm>
              <a:off x="8344080" y="2121840"/>
              <a:ext cx="228240" cy="914040"/>
            </a:xfrm>
            <a:prstGeom prst="rect">
              <a:avLst/>
            </a:prstGeom>
            <a:solidFill>
              <a:srgbClr val="151515"/>
            </a:solidFill>
            <a:ln w="2556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078" name="Group 36"/>
            <p:cNvGrpSpPr/>
            <p:nvPr/>
          </p:nvGrpSpPr>
          <p:grpSpPr>
            <a:xfrm>
              <a:off x="3886560" y="3150720"/>
              <a:ext cx="914040" cy="685440"/>
              <a:chOff x="3886560" y="3150720"/>
              <a:chExt cx="914040" cy="685440"/>
            </a:xfrm>
          </p:grpSpPr>
          <p:sp>
            <p:nvSpPr>
              <p:cNvPr id="1079" name="Right Brace 37"/>
              <p:cNvSpPr/>
              <p:nvPr/>
            </p:nvSpPr>
            <p:spPr>
              <a:xfrm rot="5400000">
                <a:off x="4266000" y="2771280"/>
                <a:ext cx="155160" cy="91404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25560">
                <a:solidFill>
                  <a:srgbClr val="1515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0" name="4-Point Star 38"/>
              <p:cNvSpPr/>
              <p:nvPr/>
            </p:nvSpPr>
            <p:spPr>
              <a:xfrm>
                <a:off x="4114800" y="3379320"/>
                <a:ext cx="456840" cy="45684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081" name="Group 39"/>
            <p:cNvGrpSpPr/>
            <p:nvPr/>
          </p:nvGrpSpPr>
          <p:grpSpPr>
            <a:xfrm>
              <a:off x="4800960" y="4179240"/>
              <a:ext cx="914040" cy="685440"/>
              <a:chOff x="4800960" y="4179240"/>
              <a:chExt cx="914040" cy="685440"/>
            </a:xfrm>
          </p:grpSpPr>
          <p:sp>
            <p:nvSpPr>
              <p:cNvPr id="1082" name="Right Brace 40"/>
              <p:cNvSpPr/>
              <p:nvPr/>
            </p:nvSpPr>
            <p:spPr>
              <a:xfrm rot="5400000">
                <a:off x="5180400" y="3799800"/>
                <a:ext cx="155160" cy="91404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25560">
                <a:solidFill>
                  <a:srgbClr val="1515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3" name="4-Point Star 41"/>
              <p:cNvSpPr/>
              <p:nvPr/>
            </p:nvSpPr>
            <p:spPr>
              <a:xfrm>
                <a:off x="5029200" y="4407840"/>
                <a:ext cx="456840" cy="45684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084" name="Group 42"/>
            <p:cNvGrpSpPr/>
            <p:nvPr/>
          </p:nvGrpSpPr>
          <p:grpSpPr>
            <a:xfrm>
              <a:off x="5715360" y="3493440"/>
              <a:ext cx="914040" cy="685440"/>
              <a:chOff x="5715360" y="3493440"/>
              <a:chExt cx="914040" cy="685440"/>
            </a:xfrm>
          </p:grpSpPr>
          <p:sp>
            <p:nvSpPr>
              <p:cNvPr id="1085" name="Right Brace 43"/>
              <p:cNvSpPr/>
              <p:nvPr/>
            </p:nvSpPr>
            <p:spPr>
              <a:xfrm rot="5400000">
                <a:off x="6094800" y="3114000"/>
                <a:ext cx="155160" cy="91404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25560">
                <a:solidFill>
                  <a:srgbClr val="1515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6" name="4-Point Star 44"/>
              <p:cNvSpPr/>
              <p:nvPr/>
            </p:nvSpPr>
            <p:spPr>
              <a:xfrm>
                <a:off x="5943600" y="3722040"/>
                <a:ext cx="456840" cy="45684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087" name="Group 45"/>
            <p:cNvGrpSpPr/>
            <p:nvPr/>
          </p:nvGrpSpPr>
          <p:grpSpPr>
            <a:xfrm>
              <a:off x="7554600" y="3836520"/>
              <a:ext cx="914040" cy="685440"/>
              <a:chOff x="7554600" y="3836520"/>
              <a:chExt cx="914040" cy="685440"/>
            </a:xfrm>
          </p:grpSpPr>
          <p:sp>
            <p:nvSpPr>
              <p:cNvPr id="1088" name="Right Brace 46"/>
              <p:cNvSpPr/>
              <p:nvPr/>
            </p:nvSpPr>
            <p:spPr>
              <a:xfrm rot="5400000">
                <a:off x="7934040" y="3457080"/>
                <a:ext cx="155160" cy="91404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25560">
                <a:solidFill>
                  <a:srgbClr val="1515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9" name="4-Point Star 47"/>
              <p:cNvSpPr/>
              <p:nvPr/>
            </p:nvSpPr>
            <p:spPr>
              <a:xfrm>
                <a:off x="7782840" y="4065120"/>
                <a:ext cx="456840" cy="45684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090" name="Group 48"/>
            <p:cNvGrpSpPr/>
            <p:nvPr/>
          </p:nvGrpSpPr>
          <p:grpSpPr>
            <a:xfrm>
              <a:off x="6640200" y="4522320"/>
              <a:ext cx="914040" cy="685440"/>
              <a:chOff x="6640200" y="4522320"/>
              <a:chExt cx="914040" cy="685440"/>
            </a:xfrm>
          </p:grpSpPr>
          <p:sp>
            <p:nvSpPr>
              <p:cNvPr id="1091" name="Right Brace 49"/>
              <p:cNvSpPr/>
              <p:nvPr/>
            </p:nvSpPr>
            <p:spPr>
              <a:xfrm rot="5400000">
                <a:off x="7019640" y="4142880"/>
                <a:ext cx="155160" cy="914040"/>
              </a:xfrm>
              <a:prstGeom prst="rightBrace">
                <a:avLst>
                  <a:gd name="adj1" fmla="val 8333"/>
                  <a:gd name="adj2" fmla="val 50000"/>
                </a:avLst>
              </a:prstGeom>
              <a:noFill/>
              <a:ln w="25560">
                <a:solidFill>
                  <a:srgbClr val="151515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92" name="4-Point Star 50"/>
              <p:cNvSpPr/>
              <p:nvPr/>
            </p:nvSpPr>
            <p:spPr>
              <a:xfrm>
                <a:off x="6868440" y="4750920"/>
                <a:ext cx="456840" cy="456840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36000" bIns="36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Shotpoint Interval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3s shot-time interval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!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over 37.5m</a:t>
            </a:r>
            <a:br>
              <a:rPr sz="2000"/>
            </a:b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5</a:t>
            </a:r>
            <a:r>
              <a:rPr b="0" lang="en-GB" sz="2000" spc="-1" strike="noStrike">
                <a:solidFill>
                  <a:srgbClr val="151515"/>
                </a:solidFill>
                <a:latin typeface="Symbol"/>
              </a:rPr>
              <a:t></a:t>
            </a: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6.945m penta versus</a:t>
            </a:r>
            <a:br>
              <a:rPr sz="2000"/>
            </a:b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3</a:t>
            </a:r>
            <a:r>
              <a:rPr b="0" lang="en-GB" sz="2000" spc="-1" strike="noStrike">
                <a:solidFill>
                  <a:srgbClr val="151515"/>
                </a:solidFill>
                <a:latin typeface="Symbol"/>
              </a:rPr>
              <a:t></a:t>
            </a: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12.5m or 2</a:t>
            </a:r>
            <a:r>
              <a:rPr b="0" lang="en-GB" sz="2000" spc="-1" strike="noStrike">
                <a:solidFill>
                  <a:srgbClr val="151515"/>
                </a:solidFill>
                <a:latin typeface="Symbol"/>
              </a:rPr>
              <a:t></a:t>
            </a: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18.75m flip-flop dual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!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unlimited shot records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Symbol"/>
              <a:buChar char="Þ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less source-generated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noise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095" name="4-Point Star 10"/>
          <p:cNvSpPr/>
          <p:nvPr/>
        </p:nvSpPr>
        <p:spPr>
          <a:xfrm>
            <a:off x="4114800" y="3377880"/>
            <a:ext cx="456840" cy="45684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6" name="4-Point Star 11"/>
          <p:cNvSpPr/>
          <p:nvPr/>
        </p:nvSpPr>
        <p:spPr>
          <a:xfrm>
            <a:off x="5029200" y="4406760"/>
            <a:ext cx="456840" cy="45684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7" name="4-Point Star 12"/>
          <p:cNvSpPr/>
          <p:nvPr/>
        </p:nvSpPr>
        <p:spPr>
          <a:xfrm>
            <a:off x="5943600" y="3720960"/>
            <a:ext cx="456840" cy="45684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8" name="4-Point Star 13"/>
          <p:cNvSpPr/>
          <p:nvPr/>
        </p:nvSpPr>
        <p:spPr>
          <a:xfrm>
            <a:off x="7772400" y="4063680"/>
            <a:ext cx="456840" cy="45684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9" name="4-Point Star 14"/>
          <p:cNvSpPr/>
          <p:nvPr/>
        </p:nvSpPr>
        <p:spPr>
          <a:xfrm>
            <a:off x="6858000" y="4749480"/>
            <a:ext cx="456840" cy="45684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0" name="4-Point Star 15"/>
          <p:cNvSpPr/>
          <p:nvPr/>
        </p:nvSpPr>
        <p:spPr>
          <a:xfrm>
            <a:off x="4114800" y="5104080"/>
            <a:ext cx="456840" cy="45684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01" name="Group 16"/>
          <p:cNvGrpSpPr/>
          <p:nvPr/>
        </p:nvGrpSpPr>
        <p:grpSpPr>
          <a:xfrm>
            <a:off x="5257800" y="3618360"/>
            <a:ext cx="424800" cy="364680"/>
            <a:chOff x="5257800" y="3618360"/>
            <a:chExt cx="424800" cy="364680"/>
          </a:xfrm>
        </p:grpSpPr>
        <p:sp>
          <p:nvSpPr>
            <p:cNvPr id="1102" name="Straight Arrow Connector 19"/>
            <p:cNvSpPr/>
            <p:nvPr/>
          </p:nvSpPr>
          <p:spPr>
            <a:xfrm>
              <a:off x="5257800" y="3618360"/>
              <a:ext cx="360" cy="342720"/>
            </a:xfrm>
            <a:prstGeom prst="straightConnector1">
              <a:avLst/>
            </a:prstGeom>
            <a:noFill/>
            <a:ln w="25560">
              <a:solidFill>
                <a:srgbClr val="151515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3" name="TextBox 20"/>
            <p:cNvSpPr/>
            <p:nvPr/>
          </p:nvSpPr>
          <p:spPr>
            <a:xfrm>
              <a:off x="5260680" y="3618360"/>
              <a:ext cx="42192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151515"/>
                  </a:solidFill>
                  <a:latin typeface="Arial"/>
                </a:rPr>
                <a:t>3s</a:t>
              </a:r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04" name="Straight Arrow Connector 17"/>
          <p:cNvSpPr/>
          <p:nvPr/>
        </p:nvSpPr>
        <p:spPr>
          <a:xfrm>
            <a:off x="3886200" y="3618360"/>
            <a:ext cx="360" cy="1714320"/>
          </a:xfrm>
          <a:prstGeom prst="straightConnector1">
            <a:avLst/>
          </a:prstGeom>
          <a:noFill/>
          <a:ln w="25560">
            <a:solidFill>
              <a:srgbClr val="15151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grpSp>
        <p:nvGrpSpPr>
          <p:cNvPr id="235" name="Group 14"/>
          <p:cNvGrpSpPr/>
          <p:nvPr/>
        </p:nvGrpSpPr>
        <p:grpSpPr>
          <a:xfrm>
            <a:off x="457200" y="3200400"/>
            <a:ext cx="1913400" cy="2523600"/>
            <a:chOff x="457200" y="3200400"/>
            <a:chExt cx="1913400" cy="2523600"/>
          </a:xfrm>
        </p:grpSpPr>
        <p:grpSp>
          <p:nvGrpSpPr>
            <p:cNvPr id="236" name="Group 15"/>
            <p:cNvGrpSpPr/>
            <p:nvPr/>
          </p:nvGrpSpPr>
          <p:grpSpPr>
            <a:xfrm>
              <a:off x="725040" y="3809880"/>
              <a:ext cx="1645560" cy="1607400"/>
              <a:chOff x="725040" y="3809880"/>
              <a:chExt cx="1645560" cy="1607400"/>
            </a:xfrm>
          </p:grpSpPr>
          <p:sp>
            <p:nvSpPr>
              <p:cNvPr id="237" name="Freeform 29"/>
              <p:cNvSpPr/>
              <p:nvPr/>
            </p:nvSpPr>
            <p:spPr>
              <a:xfrm>
                <a:off x="725040" y="380988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8" name="Freeform 30"/>
              <p:cNvSpPr/>
              <p:nvPr/>
            </p:nvSpPr>
            <p:spPr>
              <a:xfrm>
                <a:off x="725040" y="44193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39" name="Group 16"/>
            <p:cNvGrpSpPr/>
            <p:nvPr/>
          </p:nvGrpSpPr>
          <p:grpSpPr>
            <a:xfrm>
              <a:off x="723960" y="4124520"/>
              <a:ext cx="1645560" cy="1599480"/>
              <a:chOff x="723960" y="4124520"/>
              <a:chExt cx="1645560" cy="1599480"/>
            </a:xfrm>
          </p:grpSpPr>
          <p:sp>
            <p:nvSpPr>
              <p:cNvPr id="240" name="Freeform 27"/>
              <p:cNvSpPr/>
              <p:nvPr/>
            </p:nvSpPr>
            <p:spPr>
              <a:xfrm>
                <a:off x="723960" y="412452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1" name="Freeform 28"/>
              <p:cNvSpPr/>
              <p:nvPr/>
            </p:nvSpPr>
            <p:spPr>
              <a:xfrm>
                <a:off x="723960" y="47260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42" name="4-Point Star 17"/>
            <p:cNvSpPr/>
            <p:nvPr/>
          </p:nvSpPr>
          <p:spPr>
            <a:xfrm>
              <a:off x="457200" y="3200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0f642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3" name="4-Point Star 26"/>
            <p:cNvSpPr/>
            <p:nvPr/>
          </p:nvSpPr>
          <p:spPr>
            <a:xfrm>
              <a:off x="457200" y="369576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66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44" name="TextBox 13"/>
          <p:cNvSpPr/>
          <p:nvPr/>
        </p:nvSpPr>
        <p:spPr>
          <a:xfrm>
            <a:off x="808560" y="1523880"/>
            <a:ext cx="13471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blended” =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continuous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shot record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6 Airgun Strings Re-Configured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12.5m shot-line </a:t>
            </a:r>
            <a:br>
              <a:rPr sz="2000"/>
            </a:b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separation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grpSp>
        <p:nvGrpSpPr>
          <p:cNvPr id="1107" name="Group 3"/>
          <p:cNvGrpSpPr/>
          <p:nvPr/>
        </p:nvGrpSpPr>
        <p:grpSpPr>
          <a:xfrm>
            <a:off x="4343400" y="4724280"/>
            <a:ext cx="923400" cy="407880"/>
            <a:chOff x="4343400" y="4724280"/>
            <a:chExt cx="923400" cy="407880"/>
          </a:xfrm>
        </p:grpSpPr>
        <p:sp>
          <p:nvSpPr>
            <p:cNvPr id="1108" name="TextBox 28"/>
            <p:cNvSpPr/>
            <p:nvPr/>
          </p:nvSpPr>
          <p:spPr>
            <a:xfrm>
              <a:off x="4378680" y="4724280"/>
              <a:ext cx="888120" cy="39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151515"/>
                  </a:solidFill>
                  <a:latin typeface="Arial"/>
                </a:rPr>
                <a:t>12.5m</a:t>
              </a:r>
              <a:endParaRPr b="0" lang="en-GB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9" name="Straight Arrow Connector 29"/>
            <p:cNvSpPr/>
            <p:nvPr/>
          </p:nvSpPr>
          <p:spPr>
            <a:xfrm>
              <a:off x="4343400" y="5131800"/>
              <a:ext cx="914040" cy="360"/>
            </a:xfrm>
            <a:prstGeom prst="straightConnector1">
              <a:avLst/>
            </a:prstGeom>
            <a:noFill/>
            <a:ln w="25560">
              <a:solidFill>
                <a:srgbClr val="151515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10" name="Rectangle 30"/>
          <p:cNvSpPr/>
          <p:nvPr/>
        </p:nvSpPr>
        <p:spPr>
          <a:xfrm>
            <a:off x="3772080" y="213228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1" name="Rectangle 31"/>
          <p:cNvSpPr/>
          <p:nvPr/>
        </p:nvSpPr>
        <p:spPr>
          <a:xfrm>
            <a:off x="4686480" y="213228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2" name="Rectangle 32"/>
          <p:cNvSpPr/>
          <p:nvPr/>
        </p:nvSpPr>
        <p:spPr>
          <a:xfrm>
            <a:off x="5600880" y="213228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3" name="Rectangle 33"/>
          <p:cNvSpPr/>
          <p:nvPr/>
        </p:nvSpPr>
        <p:spPr>
          <a:xfrm>
            <a:off x="6515280" y="214272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4" name="Rectangle 34"/>
          <p:cNvSpPr/>
          <p:nvPr/>
        </p:nvSpPr>
        <p:spPr>
          <a:xfrm>
            <a:off x="7429680" y="212184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5" name="Rectangle 35"/>
          <p:cNvSpPr/>
          <p:nvPr/>
        </p:nvSpPr>
        <p:spPr>
          <a:xfrm>
            <a:off x="8344080" y="2121840"/>
            <a:ext cx="228240" cy="914040"/>
          </a:xfrm>
          <a:prstGeom prst="rect">
            <a:avLst/>
          </a:prstGeom>
          <a:solidFill>
            <a:srgbClr val="151515"/>
          </a:solidFill>
          <a:ln w="25560">
            <a:solidFill>
              <a:srgbClr val="15151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16" name="Group 36"/>
          <p:cNvGrpSpPr/>
          <p:nvPr/>
        </p:nvGrpSpPr>
        <p:grpSpPr>
          <a:xfrm>
            <a:off x="3886560" y="3150720"/>
            <a:ext cx="914040" cy="685440"/>
            <a:chOff x="3886560" y="3150720"/>
            <a:chExt cx="914040" cy="685440"/>
          </a:xfrm>
        </p:grpSpPr>
        <p:sp>
          <p:nvSpPr>
            <p:cNvPr id="1117" name="Right Brace 37"/>
            <p:cNvSpPr/>
            <p:nvPr/>
          </p:nvSpPr>
          <p:spPr>
            <a:xfrm rot="5400000">
              <a:off x="4266000" y="2771280"/>
              <a:ext cx="155160" cy="9140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8" name="4-Point Star 38"/>
            <p:cNvSpPr/>
            <p:nvPr/>
          </p:nvSpPr>
          <p:spPr>
            <a:xfrm>
              <a:off x="4114800" y="337932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19" name="Group 39"/>
          <p:cNvGrpSpPr/>
          <p:nvPr/>
        </p:nvGrpSpPr>
        <p:grpSpPr>
          <a:xfrm>
            <a:off x="4800960" y="4179240"/>
            <a:ext cx="914040" cy="685440"/>
            <a:chOff x="4800960" y="4179240"/>
            <a:chExt cx="914040" cy="685440"/>
          </a:xfrm>
        </p:grpSpPr>
        <p:sp>
          <p:nvSpPr>
            <p:cNvPr id="1120" name="Right Brace 40"/>
            <p:cNvSpPr/>
            <p:nvPr/>
          </p:nvSpPr>
          <p:spPr>
            <a:xfrm rot="5400000">
              <a:off x="5180400" y="3799800"/>
              <a:ext cx="155160" cy="9140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1" name="4-Point Star 41"/>
            <p:cNvSpPr/>
            <p:nvPr/>
          </p:nvSpPr>
          <p:spPr>
            <a:xfrm>
              <a:off x="5029200" y="440784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22" name="Group 42"/>
          <p:cNvGrpSpPr/>
          <p:nvPr/>
        </p:nvGrpSpPr>
        <p:grpSpPr>
          <a:xfrm>
            <a:off x="5715360" y="3493440"/>
            <a:ext cx="914040" cy="685440"/>
            <a:chOff x="5715360" y="3493440"/>
            <a:chExt cx="914040" cy="685440"/>
          </a:xfrm>
        </p:grpSpPr>
        <p:sp>
          <p:nvSpPr>
            <p:cNvPr id="1123" name="Right Brace 43"/>
            <p:cNvSpPr/>
            <p:nvPr/>
          </p:nvSpPr>
          <p:spPr>
            <a:xfrm rot="5400000">
              <a:off x="6094800" y="3114000"/>
              <a:ext cx="155160" cy="9140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4" name="4-Point Star 44"/>
            <p:cNvSpPr/>
            <p:nvPr/>
          </p:nvSpPr>
          <p:spPr>
            <a:xfrm>
              <a:off x="5943600" y="372204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25" name="Group 45"/>
          <p:cNvGrpSpPr/>
          <p:nvPr/>
        </p:nvGrpSpPr>
        <p:grpSpPr>
          <a:xfrm>
            <a:off x="7554600" y="3836520"/>
            <a:ext cx="914040" cy="685440"/>
            <a:chOff x="7554600" y="3836520"/>
            <a:chExt cx="914040" cy="685440"/>
          </a:xfrm>
        </p:grpSpPr>
        <p:sp>
          <p:nvSpPr>
            <p:cNvPr id="1126" name="Right Brace 46"/>
            <p:cNvSpPr/>
            <p:nvPr/>
          </p:nvSpPr>
          <p:spPr>
            <a:xfrm rot="5400000">
              <a:off x="7934040" y="3457080"/>
              <a:ext cx="155160" cy="9140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7" name="4-Point Star 47"/>
            <p:cNvSpPr/>
            <p:nvPr/>
          </p:nvSpPr>
          <p:spPr>
            <a:xfrm>
              <a:off x="7782840" y="406512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28" name="Group 48"/>
          <p:cNvGrpSpPr/>
          <p:nvPr/>
        </p:nvGrpSpPr>
        <p:grpSpPr>
          <a:xfrm>
            <a:off x="6640200" y="4522320"/>
            <a:ext cx="914040" cy="685440"/>
            <a:chOff x="6640200" y="4522320"/>
            <a:chExt cx="914040" cy="685440"/>
          </a:xfrm>
        </p:grpSpPr>
        <p:sp>
          <p:nvSpPr>
            <p:cNvPr id="1129" name="Right Brace 49"/>
            <p:cNvSpPr/>
            <p:nvPr/>
          </p:nvSpPr>
          <p:spPr>
            <a:xfrm rot="5400000">
              <a:off x="7019640" y="4142880"/>
              <a:ext cx="155160" cy="91404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2556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0" name="4-Point Star 50"/>
            <p:cNvSpPr/>
            <p:nvPr/>
          </p:nvSpPr>
          <p:spPr>
            <a:xfrm>
              <a:off x="6868440" y="475092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31" name="Group 51"/>
          <p:cNvGrpSpPr/>
          <p:nvPr/>
        </p:nvGrpSpPr>
        <p:grpSpPr>
          <a:xfrm>
            <a:off x="3872880" y="1611720"/>
            <a:ext cx="923400" cy="407880"/>
            <a:chOff x="3872880" y="1611720"/>
            <a:chExt cx="923400" cy="407880"/>
          </a:xfrm>
        </p:grpSpPr>
        <p:sp>
          <p:nvSpPr>
            <p:cNvPr id="1132" name="TextBox 55"/>
            <p:cNvSpPr/>
            <p:nvPr/>
          </p:nvSpPr>
          <p:spPr>
            <a:xfrm>
              <a:off x="3908160" y="1611720"/>
              <a:ext cx="888120" cy="39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151515"/>
                  </a:solidFill>
                  <a:latin typeface="Arial"/>
                </a:rPr>
                <a:t>12.5m</a:t>
              </a:r>
              <a:endParaRPr b="0" lang="en-GB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3" name="Straight Arrow Connector 56"/>
            <p:cNvSpPr/>
            <p:nvPr/>
          </p:nvSpPr>
          <p:spPr>
            <a:xfrm>
              <a:off x="3872880" y="2019240"/>
              <a:ext cx="914040" cy="360"/>
            </a:xfrm>
            <a:prstGeom prst="straightConnector1">
              <a:avLst/>
            </a:prstGeom>
            <a:noFill/>
            <a:ln w="25560">
              <a:solidFill>
                <a:srgbClr val="151515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Far-Field Signal</a:t>
            </a:r>
            <a:br>
              <a:rPr sz="2800"/>
            </a:b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Inside Left+Right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pic>
        <p:nvPicPr>
          <p:cNvPr id="1136" name="Picture 6" descr=""/>
          <p:cNvPicPr/>
          <p:nvPr/>
        </p:nvPicPr>
        <p:blipFill>
          <a:blip r:embed="rId1"/>
          <a:srcRect l="2999" t="27580" r="44694" b="19433"/>
          <a:stretch/>
        </p:blipFill>
        <p:spPr>
          <a:xfrm>
            <a:off x="457200" y="1614600"/>
            <a:ext cx="8229240" cy="45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Far-Field Signal</a:t>
            </a:r>
            <a:br>
              <a:rPr sz="2800"/>
            </a:b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Left Outside+Center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pic>
        <p:nvPicPr>
          <p:cNvPr id="1138" name="Picture 3" descr=""/>
          <p:cNvPicPr/>
          <p:nvPr/>
        </p:nvPicPr>
        <p:blipFill>
          <a:blip r:embed="rId1"/>
          <a:srcRect l="2994" t="27584" r="44699" b="19424"/>
          <a:stretch/>
        </p:blipFill>
        <p:spPr>
          <a:xfrm>
            <a:off x="457200" y="1614600"/>
            <a:ext cx="8229240" cy="4500000"/>
          </a:xfrm>
          <a:prstGeom prst="rect">
            <a:avLst/>
          </a:prstGeom>
          <a:ln w="0">
            <a:noFill/>
          </a:ln>
        </p:spPr>
      </p:pic>
      <p:sp>
        <p:nvSpPr>
          <p:cNvPr id="113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Source Directivity: Cross-Line</a:t>
            </a:r>
            <a:br>
              <a:rPr sz="2800"/>
            </a:b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Inside Left+Right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4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 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pic>
        <p:nvPicPr>
          <p:cNvPr id="1142" name="Picture 7" descr=""/>
          <p:cNvPicPr/>
          <p:nvPr/>
        </p:nvPicPr>
        <p:blipFill>
          <a:blip r:embed="rId1"/>
          <a:srcRect l="8699" t="22024" r="45794" b="15910"/>
          <a:stretch/>
        </p:blipFill>
        <p:spPr>
          <a:xfrm>
            <a:off x="1499760" y="1600200"/>
            <a:ext cx="6147360" cy="452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Source Directivity: Cross-Line</a:t>
            </a:r>
            <a:br>
              <a:rPr sz="2800"/>
            </a:b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Left Outside+Center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4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pic>
        <p:nvPicPr>
          <p:cNvPr id="1145" name="Picture 4" descr=""/>
          <p:cNvPicPr/>
          <p:nvPr/>
        </p:nvPicPr>
        <p:blipFill>
          <a:blip r:embed="rId1"/>
          <a:srcRect l="8699" t="22024" r="45794" b="15910"/>
          <a:stretch/>
        </p:blipFill>
        <p:spPr>
          <a:xfrm>
            <a:off x="1499760" y="1600200"/>
            <a:ext cx="6147360" cy="452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Rectangle 99"/>
          <p:cNvSpPr/>
          <p:nvPr/>
        </p:nvSpPr>
        <p:spPr>
          <a:xfrm>
            <a:off x="4800600" y="1600200"/>
            <a:ext cx="456840" cy="4571640"/>
          </a:xfrm>
          <a:prstGeom prst="rect">
            <a:avLst/>
          </a:prstGeom>
          <a:solidFill>
            <a:srgbClr val="b3ffb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Rectangle 89"/>
          <p:cNvSpPr/>
          <p:nvPr/>
        </p:nvSpPr>
        <p:spPr>
          <a:xfrm>
            <a:off x="5257800" y="1600200"/>
            <a:ext cx="456840" cy="4571640"/>
          </a:xfrm>
          <a:prstGeom prst="rect">
            <a:avLst/>
          </a:prstGeom>
          <a:solidFill>
            <a:srgbClr val="ccf5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8" name="Rectangle 90"/>
          <p:cNvSpPr/>
          <p:nvPr/>
        </p:nvSpPr>
        <p:spPr>
          <a:xfrm>
            <a:off x="6172200" y="1600200"/>
            <a:ext cx="456840" cy="4571640"/>
          </a:xfrm>
          <a:prstGeom prst="rect">
            <a:avLst/>
          </a:prstGeom>
          <a:solidFill>
            <a:srgbClr val="ccf5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9" name="Rectangle 91"/>
          <p:cNvSpPr/>
          <p:nvPr/>
        </p:nvSpPr>
        <p:spPr>
          <a:xfrm>
            <a:off x="7086600" y="1600200"/>
            <a:ext cx="456840" cy="4571640"/>
          </a:xfrm>
          <a:prstGeom prst="rect">
            <a:avLst/>
          </a:prstGeom>
          <a:solidFill>
            <a:srgbClr val="ccf5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Rectangle 92"/>
          <p:cNvSpPr/>
          <p:nvPr/>
        </p:nvSpPr>
        <p:spPr>
          <a:xfrm>
            <a:off x="8001000" y="1600200"/>
            <a:ext cx="456840" cy="4571640"/>
          </a:xfrm>
          <a:prstGeom prst="rect">
            <a:avLst/>
          </a:prstGeom>
          <a:solidFill>
            <a:srgbClr val="ccf5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1" name="Rectangle 93"/>
          <p:cNvSpPr/>
          <p:nvPr/>
        </p:nvSpPr>
        <p:spPr>
          <a:xfrm>
            <a:off x="4343400" y="1600200"/>
            <a:ext cx="456840" cy="4571640"/>
          </a:xfrm>
          <a:prstGeom prst="rect">
            <a:avLst/>
          </a:prstGeom>
          <a:solidFill>
            <a:srgbClr val="ccf5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2" name="Rectangle 94"/>
          <p:cNvSpPr/>
          <p:nvPr/>
        </p:nvSpPr>
        <p:spPr>
          <a:xfrm>
            <a:off x="3886200" y="1600200"/>
            <a:ext cx="456840" cy="4571640"/>
          </a:xfrm>
          <a:prstGeom prst="rect">
            <a:avLst/>
          </a:prstGeom>
          <a:solidFill>
            <a:srgbClr val="b3ffb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3" name="Rectangle 95"/>
          <p:cNvSpPr/>
          <p:nvPr/>
        </p:nvSpPr>
        <p:spPr>
          <a:xfrm>
            <a:off x="7543800" y="1600200"/>
            <a:ext cx="456840" cy="4571640"/>
          </a:xfrm>
          <a:prstGeom prst="rect">
            <a:avLst/>
          </a:prstGeom>
          <a:solidFill>
            <a:srgbClr val="b3ffb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4" name="Rectangle 96"/>
          <p:cNvSpPr/>
          <p:nvPr/>
        </p:nvSpPr>
        <p:spPr>
          <a:xfrm>
            <a:off x="5715000" y="1600200"/>
            <a:ext cx="456840" cy="4571640"/>
          </a:xfrm>
          <a:prstGeom prst="rect">
            <a:avLst/>
          </a:prstGeom>
          <a:solidFill>
            <a:srgbClr val="b3ffb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5" name="Rectangle 97"/>
          <p:cNvSpPr/>
          <p:nvPr/>
        </p:nvSpPr>
        <p:spPr>
          <a:xfrm>
            <a:off x="6629400" y="1600200"/>
            <a:ext cx="456840" cy="4571640"/>
          </a:xfrm>
          <a:prstGeom prst="rect">
            <a:avLst/>
          </a:prstGeom>
          <a:solidFill>
            <a:srgbClr val="b3ffb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56" name="Group 14"/>
          <p:cNvGrpSpPr/>
          <p:nvPr/>
        </p:nvGrpSpPr>
        <p:grpSpPr>
          <a:xfrm>
            <a:off x="4114800" y="1600200"/>
            <a:ext cx="4117320" cy="4572000"/>
            <a:chOff x="4114800" y="1600200"/>
            <a:chExt cx="4117320" cy="4572000"/>
          </a:xfrm>
        </p:grpSpPr>
        <p:sp>
          <p:nvSpPr>
            <p:cNvPr id="1157" name="Straight Connector 57"/>
            <p:cNvSpPr/>
            <p:nvPr/>
          </p:nvSpPr>
          <p:spPr>
            <a:xfrm>
              <a:off x="4574160" y="1600200"/>
              <a:ext cx="360" cy="4572000"/>
            </a:xfrm>
            <a:prstGeom prst="line">
              <a:avLst/>
            </a:prstGeom>
            <a:ln w="3168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8" name="Straight Connector 58"/>
            <p:cNvSpPr/>
            <p:nvPr/>
          </p:nvSpPr>
          <p:spPr>
            <a:xfrm>
              <a:off x="7317360" y="1600200"/>
              <a:ext cx="360" cy="4572000"/>
            </a:xfrm>
            <a:prstGeom prst="line">
              <a:avLst/>
            </a:prstGeom>
            <a:ln w="3168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9" name="Straight Connector 59"/>
            <p:cNvSpPr/>
            <p:nvPr/>
          </p:nvSpPr>
          <p:spPr>
            <a:xfrm>
              <a:off x="5488560" y="1600200"/>
              <a:ext cx="360" cy="4572000"/>
            </a:xfrm>
            <a:prstGeom prst="line">
              <a:avLst/>
            </a:prstGeom>
            <a:ln w="3168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0" name="Straight Connector 60"/>
            <p:cNvSpPr/>
            <p:nvPr/>
          </p:nvSpPr>
          <p:spPr>
            <a:xfrm>
              <a:off x="6402960" y="1600200"/>
              <a:ext cx="360" cy="4572000"/>
            </a:xfrm>
            <a:prstGeom prst="line">
              <a:avLst/>
            </a:prstGeom>
            <a:ln w="3168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1" name="Straight Connector 61"/>
            <p:cNvSpPr/>
            <p:nvPr/>
          </p:nvSpPr>
          <p:spPr>
            <a:xfrm>
              <a:off x="8231760" y="1600200"/>
              <a:ext cx="360" cy="4572000"/>
            </a:xfrm>
            <a:prstGeom prst="line">
              <a:avLst/>
            </a:prstGeom>
            <a:ln w="3168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2" name="Straight Connector 62"/>
            <p:cNvSpPr/>
            <p:nvPr/>
          </p:nvSpPr>
          <p:spPr>
            <a:xfrm flipH="1">
              <a:off x="4114800" y="1600200"/>
              <a:ext cx="2160" cy="4572000"/>
            </a:xfrm>
            <a:prstGeom prst="line">
              <a:avLst/>
            </a:prstGeom>
            <a:ln w="3168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3" name="Straight Connector 63"/>
            <p:cNvSpPr/>
            <p:nvPr/>
          </p:nvSpPr>
          <p:spPr>
            <a:xfrm>
              <a:off x="5031360" y="1600200"/>
              <a:ext cx="360" cy="4572000"/>
            </a:xfrm>
            <a:prstGeom prst="line">
              <a:avLst/>
            </a:prstGeom>
            <a:ln w="3168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4" name="Straight Connector 64"/>
            <p:cNvSpPr/>
            <p:nvPr/>
          </p:nvSpPr>
          <p:spPr>
            <a:xfrm>
              <a:off x="5945760" y="1600200"/>
              <a:ext cx="360" cy="4572000"/>
            </a:xfrm>
            <a:prstGeom prst="line">
              <a:avLst/>
            </a:prstGeom>
            <a:ln w="3168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5" name="Straight Connector 65"/>
            <p:cNvSpPr/>
            <p:nvPr/>
          </p:nvSpPr>
          <p:spPr>
            <a:xfrm>
              <a:off x="7774560" y="1600200"/>
              <a:ext cx="360" cy="4572000"/>
            </a:xfrm>
            <a:prstGeom prst="line">
              <a:avLst/>
            </a:prstGeom>
            <a:ln w="3168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6" name="Straight Connector 66"/>
            <p:cNvSpPr/>
            <p:nvPr/>
          </p:nvSpPr>
          <p:spPr>
            <a:xfrm>
              <a:off x="6860160" y="1600200"/>
              <a:ext cx="0" cy="4572000"/>
            </a:xfrm>
            <a:prstGeom prst="line">
              <a:avLst/>
            </a:prstGeom>
            <a:ln w="31680">
              <a:solidFill>
                <a:srgbClr val="ffc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6 Airgun Strings Re-Configured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!"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6.25m CMP-line </a:t>
            </a:r>
            <a:br>
              <a:rPr sz="2000"/>
            </a:b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separation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Symbol"/>
              <a:buChar char="Þ"/>
              <a:tabLst>
                <a:tab algn="l" pos="0"/>
              </a:tabLst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true, not virtual data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69" name="4-Point Star 38"/>
          <p:cNvSpPr/>
          <p:nvPr/>
        </p:nvSpPr>
        <p:spPr>
          <a:xfrm>
            <a:off x="4114800" y="3379320"/>
            <a:ext cx="456840" cy="45684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0" name="4-Point Star 41"/>
          <p:cNvSpPr/>
          <p:nvPr/>
        </p:nvSpPr>
        <p:spPr>
          <a:xfrm>
            <a:off x="5029200" y="4407840"/>
            <a:ext cx="456840" cy="45684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1" name="4-Point Star 44"/>
          <p:cNvSpPr/>
          <p:nvPr/>
        </p:nvSpPr>
        <p:spPr>
          <a:xfrm>
            <a:off x="5943600" y="3722040"/>
            <a:ext cx="456840" cy="45684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2" name="4-Point Star 47"/>
          <p:cNvSpPr/>
          <p:nvPr/>
        </p:nvSpPr>
        <p:spPr>
          <a:xfrm>
            <a:off x="7782840" y="4065120"/>
            <a:ext cx="456840" cy="45684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4-Point Star 50"/>
          <p:cNvSpPr/>
          <p:nvPr/>
        </p:nvSpPr>
        <p:spPr>
          <a:xfrm>
            <a:off x="6868440" y="4750920"/>
            <a:ext cx="456840" cy="456840"/>
          </a:xfrm>
          <a:prstGeom prst="star4">
            <a:avLst>
              <a:gd name="adj" fmla="val 12500"/>
            </a:avLst>
          </a:prstGeom>
          <a:solidFill>
            <a:srgbClr val="ff00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0" bIns="36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74" name="Group 69"/>
          <p:cNvGrpSpPr/>
          <p:nvPr/>
        </p:nvGrpSpPr>
        <p:grpSpPr>
          <a:xfrm>
            <a:off x="3848040" y="5388120"/>
            <a:ext cx="113760" cy="783720"/>
            <a:chOff x="3848040" y="5388120"/>
            <a:chExt cx="113760" cy="783720"/>
          </a:xfrm>
        </p:grpSpPr>
        <p:sp>
          <p:nvSpPr>
            <p:cNvPr id="1175" name="Rectangle 71"/>
            <p:cNvSpPr/>
            <p:nvPr/>
          </p:nvSpPr>
          <p:spPr>
            <a:xfrm>
              <a:off x="3848040" y="5388120"/>
              <a:ext cx="113760" cy="383760"/>
            </a:xfrm>
            <a:prstGeom prst="rect">
              <a:avLst/>
            </a:prstGeom>
            <a:solidFill>
              <a:srgbClr val="151515"/>
            </a:solidFill>
            <a:ln w="3168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6" name="Rectangle 72"/>
            <p:cNvSpPr/>
            <p:nvPr/>
          </p:nvSpPr>
          <p:spPr>
            <a:xfrm>
              <a:off x="3848040" y="5788080"/>
              <a:ext cx="113760" cy="383760"/>
            </a:xfrm>
            <a:prstGeom prst="rect">
              <a:avLst/>
            </a:prstGeom>
            <a:noFill/>
            <a:ln w="3168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77" name="Group 77"/>
          <p:cNvGrpSpPr/>
          <p:nvPr/>
        </p:nvGrpSpPr>
        <p:grpSpPr>
          <a:xfrm>
            <a:off x="8420040" y="5388120"/>
            <a:ext cx="113760" cy="783720"/>
            <a:chOff x="8420040" y="5388120"/>
            <a:chExt cx="113760" cy="783720"/>
          </a:xfrm>
        </p:grpSpPr>
        <p:sp>
          <p:nvSpPr>
            <p:cNvPr id="1178" name="Rectangle 79"/>
            <p:cNvSpPr/>
            <p:nvPr/>
          </p:nvSpPr>
          <p:spPr>
            <a:xfrm>
              <a:off x="8420040" y="5388120"/>
              <a:ext cx="113760" cy="383760"/>
            </a:xfrm>
            <a:prstGeom prst="rect">
              <a:avLst/>
            </a:prstGeom>
            <a:solidFill>
              <a:srgbClr val="151515"/>
            </a:solidFill>
            <a:ln w="3168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9" name="Rectangle 80"/>
            <p:cNvSpPr/>
            <p:nvPr/>
          </p:nvSpPr>
          <p:spPr>
            <a:xfrm>
              <a:off x="8420040" y="5788080"/>
              <a:ext cx="113760" cy="383760"/>
            </a:xfrm>
            <a:prstGeom prst="rect">
              <a:avLst/>
            </a:prstGeom>
            <a:noFill/>
            <a:ln w="31680">
              <a:solidFill>
                <a:srgbClr val="15151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80" name="TextBox 84"/>
          <p:cNvSpPr/>
          <p:nvPr/>
        </p:nvSpPr>
        <p:spPr>
          <a:xfrm>
            <a:off x="3908160" y="5502240"/>
            <a:ext cx="88812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6.25m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Straight Arrow Connector 85"/>
          <p:cNvSpPr/>
          <p:nvPr/>
        </p:nvSpPr>
        <p:spPr>
          <a:xfrm>
            <a:off x="4114800" y="5486400"/>
            <a:ext cx="454320" cy="360"/>
          </a:xfrm>
          <a:prstGeom prst="straightConnector1">
            <a:avLst/>
          </a:prstGeom>
          <a:noFill/>
          <a:ln w="19080">
            <a:solidFill>
              <a:srgbClr val="15151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82" name="Group 86"/>
          <p:cNvGrpSpPr/>
          <p:nvPr/>
        </p:nvGrpSpPr>
        <p:grpSpPr>
          <a:xfrm>
            <a:off x="4343400" y="4724280"/>
            <a:ext cx="923400" cy="407880"/>
            <a:chOff x="4343400" y="4724280"/>
            <a:chExt cx="923400" cy="407880"/>
          </a:xfrm>
        </p:grpSpPr>
        <p:sp>
          <p:nvSpPr>
            <p:cNvPr id="1183" name="TextBox 87"/>
            <p:cNvSpPr/>
            <p:nvPr/>
          </p:nvSpPr>
          <p:spPr>
            <a:xfrm>
              <a:off x="4378680" y="4724280"/>
              <a:ext cx="888120" cy="39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151515"/>
                  </a:solidFill>
                  <a:latin typeface="Arial"/>
                </a:rPr>
                <a:t>12.5m</a:t>
              </a:r>
              <a:endParaRPr b="0" lang="en-GB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4" name="Straight Arrow Connector 88"/>
            <p:cNvSpPr/>
            <p:nvPr/>
          </p:nvSpPr>
          <p:spPr>
            <a:xfrm>
              <a:off x="4343400" y="5131800"/>
              <a:ext cx="914040" cy="360"/>
            </a:xfrm>
            <a:prstGeom prst="straightConnector1">
              <a:avLst/>
            </a:prstGeom>
            <a:noFill/>
            <a:ln w="25560">
              <a:solidFill>
                <a:srgbClr val="151515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85" name="Group 5"/>
          <p:cNvGrpSpPr/>
          <p:nvPr/>
        </p:nvGrpSpPr>
        <p:grpSpPr>
          <a:xfrm>
            <a:off x="3886200" y="1981080"/>
            <a:ext cx="4571640" cy="414360"/>
            <a:chOff x="3886200" y="1981080"/>
            <a:chExt cx="4571640" cy="414360"/>
          </a:xfrm>
        </p:grpSpPr>
        <p:sp>
          <p:nvSpPr>
            <p:cNvPr id="1186" name="Straight Arrow Connector 42"/>
            <p:cNvSpPr/>
            <p:nvPr/>
          </p:nvSpPr>
          <p:spPr>
            <a:xfrm>
              <a:off x="3886200" y="1981080"/>
              <a:ext cx="4571640" cy="360"/>
            </a:xfrm>
            <a:prstGeom prst="straightConnector1">
              <a:avLst/>
            </a:prstGeom>
            <a:noFill/>
            <a:ln w="25560">
              <a:solidFill>
                <a:srgbClr val="151515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7" name="TextBox 43"/>
            <p:cNvSpPr/>
            <p:nvPr/>
          </p:nvSpPr>
          <p:spPr>
            <a:xfrm>
              <a:off x="5718960" y="2000160"/>
              <a:ext cx="888120" cy="39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2000" spc="-1" strike="noStrike">
                  <a:solidFill>
                    <a:srgbClr val="151515"/>
                  </a:solidFill>
                  <a:latin typeface="Arial"/>
                </a:rPr>
                <a:t>62.5m</a:t>
              </a:r>
              <a:endParaRPr b="0" lang="en-GB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Picture 5" descr="D:\PLCS Photos\2012 photo comp Greenland\Polarcus Amani\David_Cox_Party Manager\Owl_horizon2 mod LR.jpg"/>
          <p:cNvPicPr/>
          <p:nvPr/>
        </p:nvPicPr>
        <p:blipFill>
          <a:blip r:embed="rId1"/>
          <a:srcRect l="6977" t="0" r="0" b="0"/>
          <a:stretch/>
        </p:blipFill>
        <p:spPr>
          <a:xfrm>
            <a:off x="0" y="-16920"/>
            <a:ext cx="9143640" cy="6913440"/>
          </a:xfrm>
          <a:prstGeom prst="rect">
            <a:avLst/>
          </a:prstGeom>
          <a:ln w="0">
            <a:noFill/>
          </a:ln>
        </p:spPr>
      </p:pic>
      <p:sp>
        <p:nvSpPr>
          <p:cNvPr id="1189" name="Rectangle 4"/>
          <p:cNvSpPr/>
          <p:nvPr/>
        </p:nvSpPr>
        <p:spPr>
          <a:xfrm>
            <a:off x="0" y="0"/>
            <a:ext cx="9143640" cy="6896160"/>
          </a:xfrm>
          <a:prstGeom prst="rect">
            <a:avLst/>
          </a:prstGeom>
          <a:solidFill>
            <a:srgbClr val="ffffff">
              <a:alpha val="40000"/>
            </a:srgbClr>
          </a:solidFill>
          <a:ln w="25560">
            <a:solidFill>
              <a:srgbClr val="0b491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Penta Source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9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6.25m CMP-line separation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5 versus 2 or 3 shots per 37.5m</a:t>
            </a:r>
            <a:br>
              <a:rPr sz="2000"/>
            </a:b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with arbitrary record length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for shallow targets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br>
              <a:rPr sz="2000"/>
            </a:b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Picture 2" descr="IL6150_stack_300dpi.png"/>
          <p:cNvPicPr/>
          <p:nvPr/>
        </p:nvPicPr>
        <p:blipFill>
          <a:blip r:embed="rId1"/>
          <a:srcRect l="0" t="7568" r="0" b="23420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1193" name="Rectangle 6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ffffff">
              <a:alpha val="52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Summary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119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blended acquisition + de-blending in processing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more in-line shots / more source lines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larger sub-surface swath width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smaller CMP-line separation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higher productivity </a:t>
            </a:r>
            <a:r>
              <a:rPr b="0" lang="en-GB" sz="1800" spc="-1" strike="noStrike">
                <a:solidFill>
                  <a:srgbClr val="151515"/>
                </a:solidFill>
                <a:latin typeface="Symbol"/>
              </a:rPr>
              <a:t>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 faster turn-around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more data </a:t>
            </a:r>
            <a:r>
              <a:rPr b="0" lang="en-GB" sz="1800" spc="-1" strike="noStrike">
                <a:solidFill>
                  <a:srgbClr val="151515"/>
                </a:solidFill>
                <a:latin typeface="Symbol"/>
              </a:rPr>
              <a:t>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 better data quality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marL="342720" indent="-342720">
              <a:lnSpc>
                <a:spcPct val="100000"/>
              </a:lnSpc>
              <a:spcBef>
                <a:spcPts val="400"/>
              </a:spcBef>
              <a:buClr>
                <a:srgbClr val="151515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proven concept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dual source: Capreolus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triple source: West-of-Shetland and Barents Sea; ongoing field test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151515"/>
              </a:buClr>
              <a:buFont typeface="Arial"/>
              <a:buChar char="–"/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penta source: awaiting award</a:t>
            </a: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151515"/>
              </a:solidFill>
              <a:latin typeface="Arial"/>
            </a:endParaRPr>
          </a:p>
          <a:p>
            <a:pPr indent="0"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15151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247" name="TextBox 73"/>
          <p:cNvSpPr/>
          <p:nvPr/>
        </p:nvSpPr>
        <p:spPr>
          <a:xfrm>
            <a:off x="808560" y="1523880"/>
            <a:ext cx="13471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blended” =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continuous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shot record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Box 121"/>
          <p:cNvSpPr/>
          <p:nvPr/>
        </p:nvSpPr>
        <p:spPr>
          <a:xfrm>
            <a:off x="3857400" y="1525320"/>
            <a:ext cx="1511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other domain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49" name="Group 6"/>
          <p:cNvGrpSpPr/>
          <p:nvPr/>
        </p:nvGrpSpPr>
        <p:grpSpPr>
          <a:xfrm>
            <a:off x="2743200" y="2247840"/>
            <a:ext cx="1656720" cy="1981080"/>
            <a:chOff x="2743200" y="2247840"/>
            <a:chExt cx="1656720" cy="1981080"/>
          </a:xfrm>
        </p:grpSpPr>
        <p:grpSp>
          <p:nvGrpSpPr>
            <p:cNvPr id="250" name="Group 71"/>
            <p:cNvGrpSpPr/>
            <p:nvPr/>
          </p:nvGrpSpPr>
          <p:grpSpPr>
            <a:xfrm>
              <a:off x="2754360" y="2584080"/>
              <a:ext cx="1645560" cy="1644840"/>
              <a:chOff x="2754360" y="2584080"/>
              <a:chExt cx="1645560" cy="1644840"/>
            </a:xfrm>
          </p:grpSpPr>
          <p:sp>
            <p:nvSpPr>
              <p:cNvPr id="251" name="Oval 21"/>
              <p:cNvSpPr/>
              <p:nvPr/>
            </p:nvSpPr>
            <p:spPr>
              <a:xfrm>
                <a:off x="2754360" y="26064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2" name="Oval 26"/>
              <p:cNvSpPr/>
              <p:nvPr/>
            </p:nvSpPr>
            <p:spPr>
              <a:xfrm>
                <a:off x="2929320" y="26064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3" name="Oval 27"/>
              <p:cNvSpPr/>
              <p:nvPr/>
            </p:nvSpPr>
            <p:spPr>
              <a:xfrm>
                <a:off x="3106800" y="2584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4" name="Oval 28"/>
              <p:cNvSpPr/>
              <p:nvPr/>
            </p:nvSpPr>
            <p:spPr>
              <a:xfrm>
                <a:off x="3284280" y="27802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5" name="Oval 29"/>
              <p:cNvSpPr/>
              <p:nvPr/>
            </p:nvSpPr>
            <p:spPr>
              <a:xfrm>
                <a:off x="3461400" y="28688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6" name="Oval 30"/>
              <p:cNvSpPr/>
              <p:nvPr/>
            </p:nvSpPr>
            <p:spPr>
              <a:xfrm>
                <a:off x="3638880" y="29390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7" name="Oval 31"/>
              <p:cNvSpPr/>
              <p:nvPr/>
            </p:nvSpPr>
            <p:spPr>
              <a:xfrm>
                <a:off x="3993840" y="34678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8" name="Oval 32"/>
              <p:cNvSpPr/>
              <p:nvPr/>
            </p:nvSpPr>
            <p:spPr>
              <a:xfrm>
                <a:off x="3819960" y="3135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9" name="Oval 33"/>
              <p:cNvSpPr/>
              <p:nvPr/>
            </p:nvSpPr>
            <p:spPr>
              <a:xfrm>
                <a:off x="3198960" y="26949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0" name="Oval 34"/>
              <p:cNvSpPr/>
              <p:nvPr/>
            </p:nvSpPr>
            <p:spPr>
              <a:xfrm>
                <a:off x="3376440" y="27615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1" name="Oval 35"/>
              <p:cNvSpPr/>
              <p:nvPr/>
            </p:nvSpPr>
            <p:spPr>
              <a:xfrm>
                <a:off x="3550320" y="28281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2" name="Oval 36"/>
              <p:cNvSpPr/>
              <p:nvPr/>
            </p:nvSpPr>
            <p:spPr>
              <a:xfrm>
                <a:off x="3731400" y="30279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3" name="Oval 37"/>
              <p:cNvSpPr/>
              <p:nvPr/>
            </p:nvSpPr>
            <p:spPr>
              <a:xfrm>
                <a:off x="3905280" y="32940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4" name="Oval 38"/>
              <p:cNvSpPr/>
              <p:nvPr/>
            </p:nvSpPr>
            <p:spPr>
              <a:xfrm>
                <a:off x="4352400" y="38894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5" name="Oval 39"/>
              <p:cNvSpPr/>
              <p:nvPr/>
            </p:nvSpPr>
            <p:spPr>
              <a:xfrm>
                <a:off x="4171320" y="3601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6" name="Oval 40"/>
              <p:cNvSpPr/>
              <p:nvPr/>
            </p:nvSpPr>
            <p:spPr>
              <a:xfrm>
                <a:off x="2840400" y="26283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7" name="Oval 41"/>
              <p:cNvSpPr/>
              <p:nvPr/>
            </p:nvSpPr>
            <p:spPr>
              <a:xfrm>
                <a:off x="3017880" y="26251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8" name="Oval 42"/>
              <p:cNvSpPr/>
              <p:nvPr/>
            </p:nvSpPr>
            <p:spPr>
              <a:xfrm>
                <a:off x="4082760" y="3538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9" name="Oval 43"/>
              <p:cNvSpPr/>
              <p:nvPr/>
            </p:nvSpPr>
            <p:spPr>
              <a:xfrm>
                <a:off x="4263840" y="3693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0" name="Oval 44"/>
              <p:cNvSpPr/>
              <p:nvPr/>
            </p:nvSpPr>
            <p:spPr>
              <a:xfrm>
                <a:off x="2843280" y="30942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1" name="Oval 45"/>
              <p:cNvSpPr/>
              <p:nvPr/>
            </p:nvSpPr>
            <p:spPr>
              <a:xfrm>
                <a:off x="3017880" y="31795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2" name="Oval 46"/>
              <p:cNvSpPr/>
              <p:nvPr/>
            </p:nvSpPr>
            <p:spPr>
              <a:xfrm>
                <a:off x="3195360" y="3135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3" name="Oval 47"/>
              <p:cNvSpPr/>
              <p:nvPr/>
            </p:nvSpPr>
            <p:spPr>
              <a:xfrm>
                <a:off x="3372840" y="32684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4" name="Oval 48"/>
              <p:cNvSpPr/>
              <p:nvPr/>
            </p:nvSpPr>
            <p:spPr>
              <a:xfrm>
                <a:off x="3550320" y="33570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5" name="Oval 49"/>
              <p:cNvSpPr/>
              <p:nvPr/>
            </p:nvSpPr>
            <p:spPr>
              <a:xfrm>
                <a:off x="3727800" y="34272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6" name="Oval 50"/>
              <p:cNvSpPr/>
              <p:nvPr/>
            </p:nvSpPr>
            <p:spPr>
              <a:xfrm>
                <a:off x="4082760" y="3693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7" name="Oval 51"/>
              <p:cNvSpPr/>
              <p:nvPr/>
            </p:nvSpPr>
            <p:spPr>
              <a:xfrm>
                <a:off x="3908880" y="3601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8" name="Oval 52"/>
              <p:cNvSpPr/>
              <p:nvPr/>
            </p:nvSpPr>
            <p:spPr>
              <a:xfrm>
                <a:off x="3287520" y="31831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9" name="Oval 53"/>
              <p:cNvSpPr/>
              <p:nvPr/>
            </p:nvSpPr>
            <p:spPr>
              <a:xfrm>
                <a:off x="3465000" y="33570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0" name="Oval 54"/>
              <p:cNvSpPr/>
              <p:nvPr/>
            </p:nvSpPr>
            <p:spPr>
              <a:xfrm>
                <a:off x="3638880" y="33382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1" name="Oval 55"/>
              <p:cNvSpPr/>
              <p:nvPr/>
            </p:nvSpPr>
            <p:spPr>
              <a:xfrm>
                <a:off x="3819960" y="35157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2" name="Oval 56"/>
              <p:cNvSpPr/>
              <p:nvPr/>
            </p:nvSpPr>
            <p:spPr>
              <a:xfrm>
                <a:off x="3993840" y="36230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3" name="Oval 58"/>
              <p:cNvSpPr/>
              <p:nvPr/>
            </p:nvSpPr>
            <p:spPr>
              <a:xfrm>
                <a:off x="4260240" y="39816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4" name="Oval 59"/>
              <p:cNvSpPr/>
              <p:nvPr/>
            </p:nvSpPr>
            <p:spPr>
              <a:xfrm>
                <a:off x="2929320" y="31572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5" name="Oval 60"/>
              <p:cNvSpPr/>
              <p:nvPr/>
            </p:nvSpPr>
            <p:spPr>
              <a:xfrm>
                <a:off x="3106800" y="31129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6" name="Oval 61"/>
              <p:cNvSpPr/>
              <p:nvPr/>
            </p:nvSpPr>
            <p:spPr>
              <a:xfrm>
                <a:off x="4171320" y="38041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7" name="Oval 62"/>
              <p:cNvSpPr/>
              <p:nvPr/>
            </p:nvSpPr>
            <p:spPr>
              <a:xfrm>
                <a:off x="4352400" y="41814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8" name="Oval 63"/>
              <p:cNvSpPr/>
              <p:nvPr/>
            </p:nvSpPr>
            <p:spPr>
              <a:xfrm>
                <a:off x="2755440" y="31608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89" name="Group 152"/>
            <p:cNvGrpSpPr/>
            <p:nvPr/>
          </p:nvGrpSpPr>
          <p:grpSpPr>
            <a:xfrm>
              <a:off x="2743200" y="2247840"/>
              <a:ext cx="1645560" cy="1607040"/>
              <a:chOff x="2743200" y="2247840"/>
              <a:chExt cx="1645560" cy="1607040"/>
            </a:xfrm>
          </p:grpSpPr>
          <p:sp>
            <p:nvSpPr>
              <p:cNvPr id="290" name="Freeform 153"/>
              <p:cNvSpPr/>
              <p:nvPr/>
            </p:nvSpPr>
            <p:spPr>
              <a:xfrm>
                <a:off x="2743200" y="224784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1" name="Freeform 154"/>
              <p:cNvSpPr/>
              <p:nvPr/>
            </p:nvSpPr>
            <p:spPr>
              <a:xfrm>
                <a:off x="2743200" y="28569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292" name="Group 120"/>
          <p:cNvGrpSpPr/>
          <p:nvPr/>
        </p:nvGrpSpPr>
        <p:grpSpPr>
          <a:xfrm>
            <a:off x="457200" y="3200400"/>
            <a:ext cx="1913400" cy="2523600"/>
            <a:chOff x="457200" y="3200400"/>
            <a:chExt cx="1913400" cy="2523600"/>
          </a:xfrm>
        </p:grpSpPr>
        <p:grpSp>
          <p:nvGrpSpPr>
            <p:cNvPr id="293" name="Group 123"/>
            <p:cNvGrpSpPr/>
            <p:nvPr/>
          </p:nvGrpSpPr>
          <p:grpSpPr>
            <a:xfrm>
              <a:off x="725040" y="3809880"/>
              <a:ext cx="1645560" cy="1607400"/>
              <a:chOff x="725040" y="3809880"/>
              <a:chExt cx="1645560" cy="1607400"/>
            </a:xfrm>
          </p:grpSpPr>
          <p:sp>
            <p:nvSpPr>
              <p:cNvPr id="294" name="Freeform 129"/>
              <p:cNvSpPr/>
              <p:nvPr/>
            </p:nvSpPr>
            <p:spPr>
              <a:xfrm>
                <a:off x="725040" y="380988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5" name="Freeform 130"/>
              <p:cNvSpPr/>
              <p:nvPr/>
            </p:nvSpPr>
            <p:spPr>
              <a:xfrm>
                <a:off x="725040" y="44193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96" name="Group 124"/>
            <p:cNvGrpSpPr/>
            <p:nvPr/>
          </p:nvGrpSpPr>
          <p:grpSpPr>
            <a:xfrm>
              <a:off x="723960" y="4124520"/>
              <a:ext cx="1645560" cy="1599480"/>
              <a:chOff x="723960" y="4124520"/>
              <a:chExt cx="1645560" cy="1599480"/>
            </a:xfrm>
          </p:grpSpPr>
          <p:sp>
            <p:nvSpPr>
              <p:cNvPr id="297" name="Freeform 127"/>
              <p:cNvSpPr/>
              <p:nvPr/>
            </p:nvSpPr>
            <p:spPr>
              <a:xfrm>
                <a:off x="723960" y="412452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8" name="Freeform 128"/>
              <p:cNvSpPr/>
              <p:nvPr/>
            </p:nvSpPr>
            <p:spPr>
              <a:xfrm>
                <a:off x="723960" y="47260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99" name="4-Point Star 125"/>
            <p:cNvSpPr/>
            <p:nvPr/>
          </p:nvSpPr>
          <p:spPr>
            <a:xfrm>
              <a:off x="457200" y="3200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0f642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0" name="4-Point Star 126"/>
            <p:cNvSpPr/>
            <p:nvPr/>
          </p:nvSpPr>
          <p:spPr>
            <a:xfrm>
              <a:off x="457200" y="369576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66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1" name="TextBox 3"/>
          <p:cNvSpPr/>
          <p:nvPr/>
        </p:nvSpPr>
        <p:spPr>
          <a:xfrm>
            <a:off x="4031640" y="2438280"/>
            <a:ext cx="12600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f6428"/>
                </a:solidFill>
                <a:latin typeface="Arial"/>
              </a:rPr>
              <a:t>target shot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f6428"/>
                </a:solidFill>
                <a:latin typeface="Arial"/>
              </a:rPr>
              <a:t>aligned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304" name="TextBox 73"/>
          <p:cNvSpPr/>
          <p:nvPr/>
        </p:nvSpPr>
        <p:spPr>
          <a:xfrm>
            <a:off x="808560" y="1523880"/>
            <a:ext cx="13471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blended” =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continuous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shot record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Box 121"/>
          <p:cNvSpPr/>
          <p:nvPr/>
        </p:nvSpPr>
        <p:spPr>
          <a:xfrm>
            <a:off x="3857400" y="1525320"/>
            <a:ext cx="1511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other domain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6" name="Group 7"/>
          <p:cNvGrpSpPr/>
          <p:nvPr/>
        </p:nvGrpSpPr>
        <p:grpSpPr>
          <a:xfrm>
            <a:off x="4743360" y="2247840"/>
            <a:ext cx="1656720" cy="1987560"/>
            <a:chOff x="4743360" y="2247840"/>
            <a:chExt cx="1656720" cy="1987560"/>
          </a:xfrm>
        </p:grpSpPr>
        <p:grpSp>
          <p:nvGrpSpPr>
            <p:cNvPr id="307" name="Group 74"/>
            <p:cNvGrpSpPr/>
            <p:nvPr/>
          </p:nvGrpSpPr>
          <p:grpSpPr>
            <a:xfrm>
              <a:off x="4754520" y="2247840"/>
              <a:ext cx="1645560" cy="1873440"/>
              <a:chOff x="4754520" y="2247840"/>
              <a:chExt cx="1645560" cy="1873440"/>
            </a:xfrm>
          </p:grpSpPr>
          <p:sp>
            <p:nvSpPr>
              <p:cNvPr id="308" name="Oval 81"/>
              <p:cNvSpPr/>
              <p:nvPr/>
            </p:nvSpPr>
            <p:spPr>
              <a:xfrm>
                <a:off x="4754520" y="22730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9" name="Oval 82"/>
              <p:cNvSpPr/>
              <p:nvPr/>
            </p:nvSpPr>
            <p:spPr>
              <a:xfrm>
                <a:off x="4929480" y="23522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0" name="Oval 83"/>
              <p:cNvSpPr/>
              <p:nvPr/>
            </p:nvSpPr>
            <p:spPr>
              <a:xfrm>
                <a:off x="5106960" y="22478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1" name="Oval 84"/>
              <p:cNvSpPr/>
              <p:nvPr/>
            </p:nvSpPr>
            <p:spPr>
              <a:xfrm>
                <a:off x="5284440" y="2471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2" name="Oval 85"/>
              <p:cNvSpPr/>
              <p:nvPr/>
            </p:nvSpPr>
            <p:spPr>
              <a:xfrm>
                <a:off x="5461920" y="25722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3" name="Oval 86"/>
              <p:cNvSpPr/>
              <p:nvPr/>
            </p:nvSpPr>
            <p:spPr>
              <a:xfrm>
                <a:off x="5639400" y="26521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4" name="Oval 87"/>
              <p:cNvSpPr/>
              <p:nvPr/>
            </p:nvSpPr>
            <p:spPr>
              <a:xfrm>
                <a:off x="5994360" y="3254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5" name="Oval 88"/>
              <p:cNvSpPr/>
              <p:nvPr/>
            </p:nvSpPr>
            <p:spPr>
              <a:xfrm>
                <a:off x="5820120" y="28753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6" name="Oval 89"/>
              <p:cNvSpPr/>
              <p:nvPr/>
            </p:nvSpPr>
            <p:spPr>
              <a:xfrm>
                <a:off x="5199120" y="23742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7" name="Oval 90"/>
              <p:cNvSpPr/>
              <p:nvPr/>
            </p:nvSpPr>
            <p:spPr>
              <a:xfrm>
                <a:off x="5376600" y="24501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8" name="Oval 91"/>
              <p:cNvSpPr/>
              <p:nvPr/>
            </p:nvSpPr>
            <p:spPr>
              <a:xfrm>
                <a:off x="5550480" y="25257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9" name="Oval 92"/>
              <p:cNvSpPr/>
              <p:nvPr/>
            </p:nvSpPr>
            <p:spPr>
              <a:xfrm>
                <a:off x="5731560" y="26737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0" name="Oval 93"/>
              <p:cNvSpPr/>
              <p:nvPr/>
            </p:nvSpPr>
            <p:spPr>
              <a:xfrm>
                <a:off x="5905440" y="3056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Oval 94"/>
              <p:cNvSpPr/>
              <p:nvPr/>
            </p:nvSpPr>
            <p:spPr>
              <a:xfrm>
                <a:off x="6352560" y="37342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2" name="Oval 95"/>
              <p:cNvSpPr/>
              <p:nvPr/>
            </p:nvSpPr>
            <p:spPr>
              <a:xfrm>
                <a:off x="6171840" y="34059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3" name="Oval 96"/>
              <p:cNvSpPr/>
              <p:nvPr/>
            </p:nvSpPr>
            <p:spPr>
              <a:xfrm>
                <a:off x="4840560" y="22546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4" name="Oval 97"/>
              <p:cNvSpPr/>
              <p:nvPr/>
            </p:nvSpPr>
            <p:spPr>
              <a:xfrm>
                <a:off x="5018040" y="22942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5" name="Oval 98"/>
              <p:cNvSpPr/>
              <p:nvPr/>
            </p:nvSpPr>
            <p:spPr>
              <a:xfrm>
                <a:off x="6082920" y="33343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6" name="Oval 99"/>
              <p:cNvSpPr/>
              <p:nvPr/>
            </p:nvSpPr>
            <p:spPr>
              <a:xfrm>
                <a:off x="6264000" y="35118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7" name="Oval 100"/>
              <p:cNvSpPr/>
              <p:nvPr/>
            </p:nvSpPr>
            <p:spPr>
              <a:xfrm>
                <a:off x="4843440" y="28288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8" name="Oval 101"/>
              <p:cNvSpPr/>
              <p:nvPr/>
            </p:nvSpPr>
            <p:spPr>
              <a:xfrm>
                <a:off x="5018040" y="28641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9" name="Oval 102"/>
              <p:cNvSpPr/>
              <p:nvPr/>
            </p:nvSpPr>
            <p:spPr>
              <a:xfrm>
                <a:off x="5195520" y="28857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0" name="Oval 103"/>
              <p:cNvSpPr/>
              <p:nvPr/>
            </p:nvSpPr>
            <p:spPr>
              <a:xfrm>
                <a:off x="5373000" y="30268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1" name="Oval 104"/>
              <p:cNvSpPr/>
              <p:nvPr/>
            </p:nvSpPr>
            <p:spPr>
              <a:xfrm>
                <a:off x="5550480" y="30927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2" name="Oval 105"/>
              <p:cNvSpPr/>
              <p:nvPr/>
            </p:nvSpPr>
            <p:spPr>
              <a:xfrm>
                <a:off x="5727960" y="32079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3" name="Oval 106"/>
              <p:cNvSpPr/>
              <p:nvPr/>
            </p:nvSpPr>
            <p:spPr>
              <a:xfrm>
                <a:off x="6082920" y="35715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4" name="Oval 107"/>
              <p:cNvSpPr/>
              <p:nvPr/>
            </p:nvSpPr>
            <p:spPr>
              <a:xfrm>
                <a:off x="5909040" y="34059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5" name="Oval 108"/>
              <p:cNvSpPr/>
              <p:nvPr/>
            </p:nvSpPr>
            <p:spPr>
              <a:xfrm>
                <a:off x="5288040" y="29300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6" name="Oval 109"/>
              <p:cNvSpPr/>
              <p:nvPr/>
            </p:nvSpPr>
            <p:spPr>
              <a:xfrm>
                <a:off x="5465520" y="31280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7" name="Oval 110"/>
              <p:cNvSpPr/>
              <p:nvPr/>
            </p:nvSpPr>
            <p:spPr>
              <a:xfrm>
                <a:off x="5639400" y="31068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8" name="Oval 111"/>
              <p:cNvSpPr/>
              <p:nvPr/>
            </p:nvSpPr>
            <p:spPr>
              <a:xfrm>
                <a:off x="5820120" y="33091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9" name="Oval 112"/>
              <p:cNvSpPr/>
              <p:nvPr/>
            </p:nvSpPr>
            <p:spPr>
              <a:xfrm>
                <a:off x="5994360" y="34311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0" name="Oval 113"/>
              <p:cNvSpPr/>
              <p:nvPr/>
            </p:nvSpPr>
            <p:spPr>
              <a:xfrm>
                <a:off x="6260400" y="3839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1" name="Oval 114"/>
              <p:cNvSpPr/>
              <p:nvPr/>
            </p:nvSpPr>
            <p:spPr>
              <a:xfrm>
                <a:off x="4929480" y="29008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2" name="Oval 115"/>
              <p:cNvSpPr/>
              <p:nvPr/>
            </p:nvSpPr>
            <p:spPr>
              <a:xfrm>
                <a:off x="5106960" y="28501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3" name="Oval 116"/>
              <p:cNvSpPr/>
              <p:nvPr/>
            </p:nvSpPr>
            <p:spPr>
              <a:xfrm>
                <a:off x="6171840" y="36374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4" name="Oval 117"/>
              <p:cNvSpPr/>
              <p:nvPr/>
            </p:nvSpPr>
            <p:spPr>
              <a:xfrm>
                <a:off x="6352560" y="40669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5" name="Oval 118"/>
              <p:cNvSpPr/>
              <p:nvPr/>
            </p:nvSpPr>
            <p:spPr>
              <a:xfrm>
                <a:off x="4755600" y="29048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46" name="Group 170"/>
            <p:cNvGrpSpPr/>
            <p:nvPr/>
          </p:nvGrpSpPr>
          <p:grpSpPr>
            <a:xfrm>
              <a:off x="4743360" y="2635560"/>
              <a:ext cx="1645560" cy="1599840"/>
              <a:chOff x="4743360" y="2635560"/>
              <a:chExt cx="1645560" cy="1599840"/>
            </a:xfrm>
          </p:grpSpPr>
          <p:sp>
            <p:nvSpPr>
              <p:cNvPr id="347" name="Freeform 171"/>
              <p:cNvSpPr/>
              <p:nvPr/>
            </p:nvSpPr>
            <p:spPr>
              <a:xfrm>
                <a:off x="4743360" y="263556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8" name="Freeform 172"/>
              <p:cNvSpPr/>
              <p:nvPr/>
            </p:nvSpPr>
            <p:spPr>
              <a:xfrm>
                <a:off x="4743360" y="32374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349" name="Group 6"/>
          <p:cNvGrpSpPr/>
          <p:nvPr/>
        </p:nvGrpSpPr>
        <p:grpSpPr>
          <a:xfrm>
            <a:off x="2743200" y="2247840"/>
            <a:ext cx="1656720" cy="1981080"/>
            <a:chOff x="2743200" y="2247840"/>
            <a:chExt cx="1656720" cy="1981080"/>
          </a:xfrm>
        </p:grpSpPr>
        <p:grpSp>
          <p:nvGrpSpPr>
            <p:cNvPr id="350" name="Group 71"/>
            <p:cNvGrpSpPr/>
            <p:nvPr/>
          </p:nvGrpSpPr>
          <p:grpSpPr>
            <a:xfrm>
              <a:off x="2754360" y="2584080"/>
              <a:ext cx="1645560" cy="1644840"/>
              <a:chOff x="2754360" y="2584080"/>
              <a:chExt cx="1645560" cy="1644840"/>
            </a:xfrm>
          </p:grpSpPr>
          <p:sp>
            <p:nvSpPr>
              <p:cNvPr id="351" name="Oval 21"/>
              <p:cNvSpPr/>
              <p:nvPr/>
            </p:nvSpPr>
            <p:spPr>
              <a:xfrm>
                <a:off x="2754360" y="26064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2" name="Oval 26"/>
              <p:cNvSpPr/>
              <p:nvPr/>
            </p:nvSpPr>
            <p:spPr>
              <a:xfrm>
                <a:off x="2929320" y="26064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3" name="Oval 27"/>
              <p:cNvSpPr/>
              <p:nvPr/>
            </p:nvSpPr>
            <p:spPr>
              <a:xfrm>
                <a:off x="3106800" y="2584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4" name="Oval 28"/>
              <p:cNvSpPr/>
              <p:nvPr/>
            </p:nvSpPr>
            <p:spPr>
              <a:xfrm>
                <a:off x="3284280" y="27802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5" name="Oval 29"/>
              <p:cNvSpPr/>
              <p:nvPr/>
            </p:nvSpPr>
            <p:spPr>
              <a:xfrm>
                <a:off x="3461400" y="28688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6" name="Oval 30"/>
              <p:cNvSpPr/>
              <p:nvPr/>
            </p:nvSpPr>
            <p:spPr>
              <a:xfrm>
                <a:off x="3638880" y="29390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7" name="Oval 31"/>
              <p:cNvSpPr/>
              <p:nvPr/>
            </p:nvSpPr>
            <p:spPr>
              <a:xfrm>
                <a:off x="3993840" y="34678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8" name="Oval 32"/>
              <p:cNvSpPr/>
              <p:nvPr/>
            </p:nvSpPr>
            <p:spPr>
              <a:xfrm>
                <a:off x="3819960" y="3135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9" name="Oval 33"/>
              <p:cNvSpPr/>
              <p:nvPr/>
            </p:nvSpPr>
            <p:spPr>
              <a:xfrm>
                <a:off x="3198960" y="26949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0" name="Oval 34"/>
              <p:cNvSpPr/>
              <p:nvPr/>
            </p:nvSpPr>
            <p:spPr>
              <a:xfrm>
                <a:off x="3376440" y="27615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1" name="Oval 35"/>
              <p:cNvSpPr/>
              <p:nvPr/>
            </p:nvSpPr>
            <p:spPr>
              <a:xfrm>
                <a:off x="3550320" y="28281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2" name="Oval 36"/>
              <p:cNvSpPr/>
              <p:nvPr/>
            </p:nvSpPr>
            <p:spPr>
              <a:xfrm>
                <a:off x="3731400" y="30279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3" name="Oval 37"/>
              <p:cNvSpPr/>
              <p:nvPr/>
            </p:nvSpPr>
            <p:spPr>
              <a:xfrm>
                <a:off x="3905280" y="32940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4" name="Oval 38"/>
              <p:cNvSpPr/>
              <p:nvPr/>
            </p:nvSpPr>
            <p:spPr>
              <a:xfrm>
                <a:off x="4352400" y="38894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5" name="Oval 39"/>
              <p:cNvSpPr/>
              <p:nvPr/>
            </p:nvSpPr>
            <p:spPr>
              <a:xfrm>
                <a:off x="4171320" y="3601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6" name="Oval 40"/>
              <p:cNvSpPr/>
              <p:nvPr/>
            </p:nvSpPr>
            <p:spPr>
              <a:xfrm>
                <a:off x="2840400" y="26283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7" name="Oval 41"/>
              <p:cNvSpPr/>
              <p:nvPr/>
            </p:nvSpPr>
            <p:spPr>
              <a:xfrm>
                <a:off x="3017880" y="26251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8" name="Oval 42"/>
              <p:cNvSpPr/>
              <p:nvPr/>
            </p:nvSpPr>
            <p:spPr>
              <a:xfrm>
                <a:off x="4082760" y="3538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9" name="Oval 43"/>
              <p:cNvSpPr/>
              <p:nvPr/>
            </p:nvSpPr>
            <p:spPr>
              <a:xfrm>
                <a:off x="4263840" y="3693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0" name="Oval 44"/>
              <p:cNvSpPr/>
              <p:nvPr/>
            </p:nvSpPr>
            <p:spPr>
              <a:xfrm>
                <a:off x="2843280" y="30942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1" name="Oval 45"/>
              <p:cNvSpPr/>
              <p:nvPr/>
            </p:nvSpPr>
            <p:spPr>
              <a:xfrm>
                <a:off x="3017880" y="31795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2" name="Oval 46"/>
              <p:cNvSpPr/>
              <p:nvPr/>
            </p:nvSpPr>
            <p:spPr>
              <a:xfrm>
                <a:off x="3195360" y="3135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3" name="Oval 47"/>
              <p:cNvSpPr/>
              <p:nvPr/>
            </p:nvSpPr>
            <p:spPr>
              <a:xfrm>
                <a:off x="3372840" y="32684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4" name="Oval 48"/>
              <p:cNvSpPr/>
              <p:nvPr/>
            </p:nvSpPr>
            <p:spPr>
              <a:xfrm>
                <a:off x="3550320" y="33570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5" name="Oval 49"/>
              <p:cNvSpPr/>
              <p:nvPr/>
            </p:nvSpPr>
            <p:spPr>
              <a:xfrm>
                <a:off x="3727800" y="34272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6" name="Oval 50"/>
              <p:cNvSpPr/>
              <p:nvPr/>
            </p:nvSpPr>
            <p:spPr>
              <a:xfrm>
                <a:off x="4082760" y="36932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7" name="Oval 51"/>
              <p:cNvSpPr/>
              <p:nvPr/>
            </p:nvSpPr>
            <p:spPr>
              <a:xfrm>
                <a:off x="3908880" y="36010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8" name="Oval 52"/>
              <p:cNvSpPr/>
              <p:nvPr/>
            </p:nvSpPr>
            <p:spPr>
              <a:xfrm>
                <a:off x="3287520" y="31831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9" name="Oval 53"/>
              <p:cNvSpPr/>
              <p:nvPr/>
            </p:nvSpPr>
            <p:spPr>
              <a:xfrm>
                <a:off x="3465000" y="33570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0" name="Oval 54"/>
              <p:cNvSpPr/>
              <p:nvPr/>
            </p:nvSpPr>
            <p:spPr>
              <a:xfrm>
                <a:off x="3638880" y="333828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1" name="Oval 55"/>
              <p:cNvSpPr/>
              <p:nvPr/>
            </p:nvSpPr>
            <p:spPr>
              <a:xfrm>
                <a:off x="3819960" y="351576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2" name="Oval 56"/>
              <p:cNvSpPr/>
              <p:nvPr/>
            </p:nvSpPr>
            <p:spPr>
              <a:xfrm>
                <a:off x="3993840" y="362304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3" name="Oval 58"/>
              <p:cNvSpPr/>
              <p:nvPr/>
            </p:nvSpPr>
            <p:spPr>
              <a:xfrm>
                <a:off x="4260240" y="39816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4" name="Oval 59"/>
              <p:cNvSpPr/>
              <p:nvPr/>
            </p:nvSpPr>
            <p:spPr>
              <a:xfrm>
                <a:off x="2929320" y="31572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5" name="Oval 60"/>
              <p:cNvSpPr/>
              <p:nvPr/>
            </p:nvSpPr>
            <p:spPr>
              <a:xfrm>
                <a:off x="3106800" y="31129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6" name="Oval 61"/>
              <p:cNvSpPr/>
              <p:nvPr/>
            </p:nvSpPr>
            <p:spPr>
              <a:xfrm>
                <a:off x="4171320" y="380412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7" name="Oval 62"/>
              <p:cNvSpPr/>
              <p:nvPr/>
            </p:nvSpPr>
            <p:spPr>
              <a:xfrm>
                <a:off x="4352400" y="41814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8" name="Oval 63"/>
              <p:cNvSpPr/>
              <p:nvPr/>
            </p:nvSpPr>
            <p:spPr>
              <a:xfrm>
                <a:off x="2755440" y="3160800"/>
                <a:ext cx="47520" cy="47520"/>
              </a:xfrm>
              <a:prstGeom prst="ellipse">
                <a:avLst/>
              </a:prstGeom>
              <a:solidFill>
                <a:srgbClr val="ff6600"/>
              </a:solidFill>
              <a:ln w="255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11160" bIns="-1116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89" name="Group 152"/>
            <p:cNvGrpSpPr/>
            <p:nvPr/>
          </p:nvGrpSpPr>
          <p:grpSpPr>
            <a:xfrm>
              <a:off x="2743200" y="2247840"/>
              <a:ext cx="1645560" cy="1607040"/>
              <a:chOff x="2743200" y="2247840"/>
              <a:chExt cx="1645560" cy="1607040"/>
            </a:xfrm>
          </p:grpSpPr>
          <p:sp>
            <p:nvSpPr>
              <p:cNvPr id="390" name="Freeform 153"/>
              <p:cNvSpPr/>
              <p:nvPr/>
            </p:nvSpPr>
            <p:spPr>
              <a:xfrm>
                <a:off x="2743200" y="224784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1" name="Freeform 154"/>
              <p:cNvSpPr/>
              <p:nvPr/>
            </p:nvSpPr>
            <p:spPr>
              <a:xfrm>
                <a:off x="2743200" y="28569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392" name="Group 120"/>
          <p:cNvGrpSpPr/>
          <p:nvPr/>
        </p:nvGrpSpPr>
        <p:grpSpPr>
          <a:xfrm>
            <a:off x="457200" y="3200400"/>
            <a:ext cx="1913400" cy="2523600"/>
            <a:chOff x="457200" y="3200400"/>
            <a:chExt cx="1913400" cy="2523600"/>
          </a:xfrm>
        </p:grpSpPr>
        <p:grpSp>
          <p:nvGrpSpPr>
            <p:cNvPr id="393" name="Group 123"/>
            <p:cNvGrpSpPr/>
            <p:nvPr/>
          </p:nvGrpSpPr>
          <p:grpSpPr>
            <a:xfrm>
              <a:off x="725040" y="3809880"/>
              <a:ext cx="1645560" cy="1607400"/>
              <a:chOff x="725040" y="3809880"/>
              <a:chExt cx="1645560" cy="1607400"/>
            </a:xfrm>
          </p:grpSpPr>
          <p:sp>
            <p:nvSpPr>
              <p:cNvPr id="394" name="Freeform 129"/>
              <p:cNvSpPr/>
              <p:nvPr/>
            </p:nvSpPr>
            <p:spPr>
              <a:xfrm>
                <a:off x="725040" y="380988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5" name="Freeform 130"/>
              <p:cNvSpPr/>
              <p:nvPr/>
            </p:nvSpPr>
            <p:spPr>
              <a:xfrm>
                <a:off x="725040" y="44193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96" name="Group 124"/>
            <p:cNvGrpSpPr/>
            <p:nvPr/>
          </p:nvGrpSpPr>
          <p:grpSpPr>
            <a:xfrm>
              <a:off x="723960" y="4124520"/>
              <a:ext cx="1645560" cy="1599480"/>
              <a:chOff x="723960" y="4124520"/>
              <a:chExt cx="1645560" cy="1599480"/>
            </a:xfrm>
          </p:grpSpPr>
          <p:sp>
            <p:nvSpPr>
              <p:cNvPr id="397" name="Freeform 127"/>
              <p:cNvSpPr/>
              <p:nvPr/>
            </p:nvSpPr>
            <p:spPr>
              <a:xfrm>
                <a:off x="723960" y="412452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8" name="Freeform 128"/>
              <p:cNvSpPr/>
              <p:nvPr/>
            </p:nvSpPr>
            <p:spPr>
              <a:xfrm>
                <a:off x="723960" y="47260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99" name="4-Point Star 125"/>
            <p:cNvSpPr/>
            <p:nvPr/>
          </p:nvSpPr>
          <p:spPr>
            <a:xfrm>
              <a:off x="457200" y="3200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0f642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0" name="4-Point Star 126"/>
            <p:cNvSpPr/>
            <p:nvPr/>
          </p:nvSpPr>
          <p:spPr>
            <a:xfrm>
              <a:off x="457200" y="369576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66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01" name="TextBox 3"/>
          <p:cNvSpPr/>
          <p:nvPr/>
        </p:nvSpPr>
        <p:spPr>
          <a:xfrm>
            <a:off x="6103440" y="2552760"/>
            <a:ext cx="12204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6600"/>
                </a:solidFill>
                <a:latin typeface="Arial"/>
              </a:rPr>
              <a:t>noise shot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6600"/>
                </a:solidFill>
                <a:latin typeface="Arial"/>
              </a:rPr>
              <a:t>re-aligned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404" name="TextBox 73"/>
          <p:cNvSpPr/>
          <p:nvPr/>
        </p:nvSpPr>
        <p:spPr>
          <a:xfrm>
            <a:off x="808560" y="1523880"/>
            <a:ext cx="13471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blended” =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continuous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shot record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Box 121"/>
          <p:cNvSpPr/>
          <p:nvPr/>
        </p:nvSpPr>
        <p:spPr>
          <a:xfrm>
            <a:off x="3857400" y="1525320"/>
            <a:ext cx="1511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other domain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6" name="Group 167"/>
          <p:cNvGrpSpPr/>
          <p:nvPr/>
        </p:nvGrpSpPr>
        <p:grpSpPr>
          <a:xfrm>
            <a:off x="4743360" y="4515120"/>
            <a:ext cx="1645560" cy="1599480"/>
            <a:chOff x="4743360" y="4515120"/>
            <a:chExt cx="1645560" cy="1599480"/>
          </a:xfrm>
        </p:grpSpPr>
        <p:sp>
          <p:nvSpPr>
            <p:cNvPr id="407" name="Freeform 168"/>
            <p:cNvSpPr/>
            <p:nvPr/>
          </p:nvSpPr>
          <p:spPr>
            <a:xfrm>
              <a:off x="4743360" y="4515120"/>
              <a:ext cx="1645560" cy="1526400"/>
            </a:xfrm>
            <a:custGeom>
              <a:avLst/>
              <a:gdLst>
                <a:gd name="textAreaLeft" fmla="*/ 0 w 1645560"/>
                <a:gd name="textAreaRight" fmla="*/ 1645920 w 1645560"/>
                <a:gd name="textAreaTop" fmla="*/ 0 h 1526400"/>
                <a:gd name="textAreaBottom" fmla="*/ 1526760 h 1526400"/>
              </a:gdLst>
              <a:ahLst/>
              <a:rect l="textAreaLeft" t="textAreaTop" r="textAreaRight" b="textAreaBottom"/>
              <a:pathLst>
                <a:path w="2743200" h="2291508">
                  <a:moveTo>
                    <a:pt x="0" y="0"/>
                  </a:moveTo>
                  <a:cubicBezTo>
                    <a:pt x="310308" y="39477"/>
                    <a:pt x="620617" y="78954"/>
                    <a:pt x="925417" y="231354"/>
                  </a:cubicBezTo>
                  <a:cubicBezTo>
                    <a:pt x="1230217" y="383754"/>
                    <a:pt x="1525836" y="571041"/>
                    <a:pt x="1828800" y="914400"/>
                  </a:cubicBezTo>
                  <a:cubicBezTo>
                    <a:pt x="2131764" y="1257759"/>
                    <a:pt x="2437482" y="1774633"/>
                    <a:pt x="2743200" y="2291508"/>
                  </a:cubicBezTo>
                </a:path>
              </a:pathLst>
            </a:custGeom>
            <a:noFill/>
            <a:ln w="507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08" name="Freeform 169"/>
            <p:cNvSpPr/>
            <p:nvPr/>
          </p:nvSpPr>
          <p:spPr>
            <a:xfrm>
              <a:off x="4743360" y="5116680"/>
              <a:ext cx="1639080" cy="997920"/>
            </a:xfrm>
            <a:custGeom>
              <a:avLst/>
              <a:gdLst>
                <a:gd name="textAreaLeft" fmla="*/ 0 w 1639080"/>
                <a:gd name="textAreaRight" fmla="*/ 1639440 w 1639080"/>
                <a:gd name="textAreaTop" fmla="*/ 0 h 997920"/>
                <a:gd name="textAreaBottom" fmla="*/ 998280 h 997920"/>
              </a:gdLst>
              <a:ahLst/>
              <a:rect l="textAreaLeft" t="textAreaTop" r="textAreaRight" b="textAreaBottom"/>
              <a:pathLst>
                <a:path w="2732183" h="1498294">
                  <a:moveTo>
                    <a:pt x="0" y="0"/>
                  </a:moveTo>
                  <a:cubicBezTo>
                    <a:pt x="309390" y="12853"/>
                    <a:pt x="618781" y="25706"/>
                    <a:pt x="925417" y="121185"/>
                  </a:cubicBezTo>
                  <a:cubicBezTo>
                    <a:pt x="1232053" y="216665"/>
                    <a:pt x="1538689" y="343359"/>
                    <a:pt x="1839817" y="572877"/>
                  </a:cubicBezTo>
                  <a:cubicBezTo>
                    <a:pt x="2140945" y="802395"/>
                    <a:pt x="2436564" y="1150344"/>
                    <a:pt x="2732183" y="1498294"/>
                  </a:cubicBezTo>
                </a:path>
              </a:pathLst>
            </a:custGeom>
            <a:noFill/>
            <a:ln w="507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09" name="Group 7"/>
          <p:cNvGrpSpPr/>
          <p:nvPr/>
        </p:nvGrpSpPr>
        <p:grpSpPr>
          <a:xfrm>
            <a:off x="4743360" y="2247840"/>
            <a:ext cx="1656720" cy="1987560"/>
            <a:chOff x="4743360" y="2247840"/>
            <a:chExt cx="1656720" cy="1987560"/>
          </a:xfrm>
        </p:grpSpPr>
        <p:grpSp>
          <p:nvGrpSpPr>
            <p:cNvPr id="410" name="Group 74"/>
            <p:cNvGrpSpPr/>
            <p:nvPr/>
          </p:nvGrpSpPr>
          <p:grpSpPr>
            <a:xfrm>
              <a:off x="4754520" y="2247840"/>
              <a:ext cx="1645560" cy="1873440"/>
              <a:chOff x="4754520" y="2247840"/>
              <a:chExt cx="1645560" cy="1873440"/>
            </a:xfrm>
          </p:grpSpPr>
          <p:sp>
            <p:nvSpPr>
              <p:cNvPr id="411" name="Oval 81"/>
              <p:cNvSpPr/>
              <p:nvPr/>
            </p:nvSpPr>
            <p:spPr>
              <a:xfrm>
                <a:off x="4754520" y="22730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2" name="Oval 82"/>
              <p:cNvSpPr/>
              <p:nvPr/>
            </p:nvSpPr>
            <p:spPr>
              <a:xfrm>
                <a:off x="4929480" y="23522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3" name="Oval 83"/>
              <p:cNvSpPr/>
              <p:nvPr/>
            </p:nvSpPr>
            <p:spPr>
              <a:xfrm>
                <a:off x="5106960" y="22478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4" name="Oval 84"/>
              <p:cNvSpPr/>
              <p:nvPr/>
            </p:nvSpPr>
            <p:spPr>
              <a:xfrm>
                <a:off x="5284440" y="2471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5" name="Oval 85"/>
              <p:cNvSpPr/>
              <p:nvPr/>
            </p:nvSpPr>
            <p:spPr>
              <a:xfrm>
                <a:off x="5461920" y="25722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6" name="Oval 86"/>
              <p:cNvSpPr/>
              <p:nvPr/>
            </p:nvSpPr>
            <p:spPr>
              <a:xfrm>
                <a:off x="5639400" y="26521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7" name="Oval 87"/>
              <p:cNvSpPr/>
              <p:nvPr/>
            </p:nvSpPr>
            <p:spPr>
              <a:xfrm>
                <a:off x="5994360" y="3254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8" name="Oval 88"/>
              <p:cNvSpPr/>
              <p:nvPr/>
            </p:nvSpPr>
            <p:spPr>
              <a:xfrm>
                <a:off x="5820120" y="28753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9" name="Oval 89"/>
              <p:cNvSpPr/>
              <p:nvPr/>
            </p:nvSpPr>
            <p:spPr>
              <a:xfrm>
                <a:off x="5199120" y="23742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0" name="Oval 90"/>
              <p:cNvSpPr/>
              <p:nvPr/>
            </p:nvSpPr>
            <p:spPr>
              <a:xfrm>
                <a:off x="5376600" y="24501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1" name="Oval 91"/>
              <p:cNvSpPr/>
              <p:nvPr/>
            </p:nvSpPr>
            <p:spPr>
              <a:xfrm>
                <a:off x="5550480" y="25257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2" name="Oval 92"/>
              <p:cNvSpPr/>
              <p:nvPr/>
            </p:nvSpPr>
            <p:spPr>
              <a:xfrm>
                <a:off x="5731560" y="26737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3" name="Oval 93"/>
              <p:cNvSpPr/>
              <p:nvPr/>
            </p:nvSpPr>
            <p:spPr>
              <a:xfrm>
                <a:off x="5905440" y="3056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4" name="Oval 94"/>
              <p:cNvSpPr/>
              <p:nvPr/>
            </p:nvSpPr>
            <p:spPr>
              <a:xfrm>
                <a:off x="6352560" y="37342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5" name="Oval 95"/>
              <p:cNvSpPr/>
              <p:nvPr/>
            </p:nvSpPr>
            <p:spPr>
              <a:xfrm>
                <a:off x="6171840" y="34059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6" name="Oval 96"/>
              <p:cNvSpPr/>
              <p:nvPr/>
            </p:nvSpPr>
            <p:spPr>
              <a:xfrm>
                <a:off x="4840560" y="22546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7" name="Oval 97"/>
              <p:cNvSpPr/>
              <p:nvPr/>
            </p:nvSpPr>
            <p:spPr>
              <a:xfrm>
                <a:off x="5018040" y="22942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8" name="Oval 98"/>
              <p:cNvSpPr/>
              <p:nvPr/>
            </p:nvSpPr>
            <p:spPr>
              <a:xfrm>
                <a:off x="6082920" y="33343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9" name="Oval 99"/>
              <p:cNvSpPr/>
              <p:nvPr/>
            </p:nvSpPr>
            <p:spPr>
              <a:xfrm>
                <a:off x="6264000" y="35118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0" name="Oval 100"/>
              <p:cNvSpPr/>
              <p:nvPr/>
            </p:nvSpPr>
            <p:spPr>
              <a:xfrm>
                <a:off x="4843440" y="28288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1" name="Oval 101"/>
              <p:cNvSpPr/>
              <p:nvPr/>
            </p:nvSpPr>
            <p:spPr>
              <a:xfrm>
                <a:off x="5018040" y="28641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2" name="Oval 102"/>
              <p:cNvSpPr/>
              <p:nvPr/>
            </p:nvSpPr>
            <p:spPr>
              <a:xfrm>
                <a:off x="5195520" y="28857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3" name="Oval 103"/>
              <p:cNvSpPr/>
              <p:nvPr/>
            </p:nvSpPr>
            <p:spPr>
              <a:xfrm>
                <a:off x="5373000" y="30268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4" name="Oval 104"/>
              <p:cNvSpPr/>
              <p:nvPr/>
            </p:nvSpPr>
            <p:spPr>
              <a:xfrm>
                <a:off x="5550480" y="30927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5" name="Oval 105"/>
              <p:cNvSpPr/>
              <p:nvPr/>
            </p:nvSpPr>
            <p:spPr>
              <a:xfrm>
                <a:off x="5727960" y="32079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6" name="Oval 106"/>
              <p:cNvSpPr/>
              <p:nvPr/>
            </p:nvSpPr>
            <p:spPr>
              <a:xfrm>
                <a:off x="6082920" y="35715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7" name="Oval 107"/>
              <p:cNvSpPr/>
              <p:nvPr/>
            </p:nvSpPr>
            <p:spPr>
              <a:xfrm>
                <a:off x="5909040" y="34059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8" name="Oval 108"/>
              <p:cNvSpPr/>
              <p:nvPr/>
            </p:nvSpPr>
            <p:spPr>
              <a:xfrm>
                <a:off x="5288040" y="29300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9" name="Oval 109"/>
              <p:cNvSpPr/>
              <p:nvPr/>
            </p:nvSpPr>
            <p:spPr>
              <a:xfrm>
                <a:off x="5465520" y="31280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0" name="Oval 110"/>
              <p:cNvSpPr/>
              <p:nvPr/>
            </p:nvSpPr>
            <p:spPr>
              <a:xfrm>
                <a:off x="5639400" y="31068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1" name="Oval 111"/>
              <p:cNvSpPr/>
              <p:nvPr/>
            </p:nvSpPr>
            <p:spPr>
              <a:xfrm>
                <a:off x="5820120" y="33091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2" name="Oval 112"/>
              <p:cNvSpPr/>
              <p:nvPr/>
            </p:nvSpPr>
            <p:spPr>
              <a:xfrm>
                <a:off x="5994360" y="343116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3" name="Oval 113"/>
              <p:cNvSpPr/>
              <p:nvPr/>
            </p:nvSpPr>
            <p:spPr>
              <a:xfrm>
                <a:off x="6260400" y="383940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4" name="Oval 114"/>
              <p:cNvSpPr/>
              <p:nvPr/>
            </p:nvSpPr>
            <p:spPr>
              <a:xfrm>
                <a:off x="4929480" y="290088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5" name="Oval 115"/>
              <p:cNvSpPr/>
              <p:nvPr/>
            </p:nvSpPr>
            <p:spPr>
              <a:xfrm>
                <a:off x="5106960" y="28501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6" name="Oval 116"/>
              <p:cNvSpPr/>
              <p:nvPr/>
            </p:nvSpPr>
            <p:spPr>
              <a:xfrm>
                <a:off x="6171840" y="36374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7" name="Oval 117"/>
              <p:cNvSpPr/>
              <p:nvPr/>
            </p:nvSpPr>
            <p:spPr>
              <a:xfrm>
                <a:off x="6352560" y="406692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8" name="Oval 118"/>
              <p:cNvSpPr/>
              <p:nvPr/>
            </p:nvSpPr>
            <p:spPr>
              <a:xfrm>
                <a:off x="4755600" y="2904840"/>
                <a:ext cx="47520" cy="54360"/>
              </a:xfrm>
              <a:prstGeom prst="ellipse">
                <a:avLst/>
              </a:prstGeom>
              <a:solidFill>
                <a:srgbClr val="0f6428"/>
              </a:solidFill>
              <a:ln w="255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6480" bIns="-648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49" name="Group 170"/>
            <p:cNvGrpSpPr/>
            <p:nvPr/>
          </p:nvGrpSpPr>
          <p:grpSpPr>
            <a:xfrm>
              <a:off x="4743360" y="2635560"/>
              <a:ext cx="1645560" cy="1599840"/>
              <a:chOff x="4743360" y="2635560"/>
              <a:chExt cx="1645560" cy="1599840"/>
            </a:xfrm>
          </p:grpSpPr>
          <p:sp>
            <p:nvSpPr>
              <p:cNvPr id="450" name="Freeform 171"/>
              <p:cNvSpPr/>
              <p:nvPr/>
            </p:nvSpPr>
            <p:spPr>
              <a:xfrm>
                <a:off x="4743360" y="263556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1" name="Freeform 172"/>
              <p:cNvSpPr/>
              <p:nvPr/>
            </p:nvSpPr>
            <p:spPr>
              <a:xfrm>
                <a:off x="4743360" y="32374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452" name="Group 120"/>
          <p:cNvGrpSpPr/>
          <p:nvPr/>
        </p:nvGrpSpPr>
        <p:grpSpPr>
          <a:xfrm>
            <a:off x="457200" y="3200400"/>
            <a:ext cx="1913400" cy="2523600"/>
            <a:chOff x="457200" y="3200400"/>
            <a:chExt cx="1913400" cy="2523600"/>
          </a:xfrm>
        </p:grpSpPr>
        <p:grpSp>
          <p:nvGrpSpPr>
            <p:cNvPr id="453" name="Group 123"/>
            <p:cNvGrpSpPr/>
            <p:nvPr/>
          </p:nvGrpSpPr>
          <p:grpSpPr>
            <a:xfrm>
              <a:off x="725040" y="3809880"/>
              <a:ext cx="1645560" cy="1607400"/>
              <a:chOff x="725040" y="3809880"/>
              <a:chExt cx="1645560" cy="1607400"/>
            </a:xfrm>
          </p:grpSpPr>
          <p:sp>
            <p:nvSpPr>
              <p:cNvPr id="454" name="Freeform 129"/>
              <p:cNvSpPr/>
              <p:nvPr/>
            </p:nvSpPr>
            <p:spPr>
              <a:xfrm>
                <a:off x="725040" y="380988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5" name="Freeform 130"/>
              <p:cNvSpPr/>
              <p:nvPr/>
            </p:nvSpPr>
            <p:spPr>
              <a:xfrm>
                <a:off x="725040" y="44193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56" name="Group 124"/>
            <p:cNvGrpSpPr/>
            <p:nvPr/>
          </p:nvGrpSpPr>
          <p:grpSpPr>
            <a:xfrm>
              <a:off x="723960" y="4124520"/>
              <a:ext cx="1645560" cy="1599480"/>
              <a:chOff x="723960" y="4124520"/>
              <a:chExt cx="1645560" cy="1599480"/>
            </a:xfrm>
          </p:grpSpPr>
          <p:sp>
            <p:nvSpPr>
              <p:cNvPr id="457" name="Freeform 127"/>
              <p:cNvSpPr/>
              <p:nvPr/>
            </p:nvSpPr>
            <p:spPr>
              <a:xfrm>
                <a:off x="723960" y="412452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8" name="Freeform 128"/>
              <p:cNvSpPr/>
              <p:nvPr/>
            </p:nvSpPr>
            <p:spPr>
              <a:xfrm>
                <a:off x="723960" y="47260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459" name="4-Point Star 125"/>
            <p:cNvSpPr/>
            <p:nvPr/>
          </p:nvSpPr>
          <p:spPr>
            <a:xfrm>
              <a:off x="457200" y="3200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0f642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0" name="4-Point Star 126"/>
            <p:cNvSpPr/>
            <p:nvPr/>
          </p:nvSpPr>
          <p:spPr>
            <a:xfrm>
              <a:off x="457200" y="369576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66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61" name="TextBox 3"/>
          <p:cNvSpPr/>
          <p:nvPr/>
        </p:nvSpPr>
        <p:spPr>
          <a:xfrm>
            <a:off x="6102720" y="4725720"/>
            <a:ext cx="10040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Cadzow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filtered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464" name="TextBox 73"/>
          <p:cNvSpPr/>
          <p:nvPr/>
        </p:nvSpPr>
        <p:spPr>
          <a:xfrm>
            <a:off x="808560" y="1523880"/>
            <a:ext cx="13471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blended” =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continuous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shot record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TextBox 121"/>
          <p:cNvSpPr/>
          <p:nvPr/>
        </p:nvSpPr>
        <p:spPr>
          <a:xfrm>
            <a:off x="3857400" y="1525320"/>
            <a:ext cx="1511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other domain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66" name="Group 167"/>
          <p:cNvGrpSpPr/>
          <p:nvPr/>
        </p:nvGrpSpPr>
        <p:grpSpPr>
          <a:xfrm>
            <a:off x="4743360" y="4515120"/>
            <a:ext cx="1645560" cy="1599480"/>
            <a:chOff x="4743360" y="4515120"/>
            <a:chExt cx="1645560" cy="1599480"/>
          </a:xfrm>
        </p:grpSpPr>
        <p:sp>
          <p:nvSpPr>
            <p:cNvPr id="467" name="Freeform 168"/>
            <p:cNvSpPr/>
            <p:nvPr/>
          </p:nvSpPr>
          <p:spPr>
            <a:xfrm>
              <a:off x="4743360" y="4515120"/>
              <a:ext cx="1645560" cy="1526400"/>
            </a:xfrm>
            <a:custGeom>
              <a:avLst/>
              <a:gdLst>
                <a:gd name="textAreaLeft" fmla="*/ 0 w 1645560"/>
                <a:gd name="textAreaRight" fmla="*/ 1645920 w 1645560"/>
                <a:gd name="textAreaTop" fmla="*/ 0 h 1526400"/>
                <a:gd name="textAreaBottom" fmla="*/ 1526760 h 1526400"/>
              </a:gdLst>
              <a:ahLst/>
              <a:rect l="textAreaLeft" t="textAreaTop" r="textAreaRight" b="textAreaBottom"/>
              <a:pathLst>
                <a:path w="2743200" h="2291508">
                  <a:moveTo>
                    <a:pt x="0" y="0"/>
                  </a:moveTo>
                  <a:cubicBezTo>
                    <a:pt x="310308" y="39477"/>
                    <a:pt x="620617" y="78954"/>
                    <a:pt x="925417" y="231354"/>
                  </a:cubicBezTo>
                  <a:cubicBezTo>
                    <a:pt x="1230217" y="383754"/>
                    <a:pt x="1525836" y="571041"/>
                    <a:pt x="1828800" y="914400"/>
                  </a:cubicBezTo>
                  <a:cubicBezTo>
                    <a:pt x="2131764" y="1257759"/>
                    <a:pt x="2437482" y="1774633"/>
                    <a:pt x="2743200" y="2291508"/>
                  </a:cubicBezTo>
                </a:path>
              </a:pathLst>
            </a:custGeom>
            <a:noFill/>
            <a:ln w="507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8" name="Freeform 169"/>
            <p:cNvSpPr/>
            <p:nvPr/>
          </p:nvSpPr>
          <p:spPr>
            <a:xfrm>
              <a:off x="4743360" y="5116680"/>
              <a:ext cx="1639080" cy="997920"/>
            </a:xfrm>
            <a:custGeom>
              <a:avLst/>
              <a:gdLst>
                <a:gd name="textAreaLeft" fmla="*/ 0 w 1639080"/>
                <a:gd name="textAreaRight" fmla="*/ 1639440 w 1639080"/>
                <a:gd name="textAreaTop" fmla="*/ 0 h 997920"/>
                <a:gd name="textAreaBottom" fmla="*/ 998280 h 997920"/>
              </a:gdLst>
              <a:ahLst/>
              <a:rect l="textAreaLeft" t="textAreaTop" r="textAreaRight" b="textAreaBottom"/>
              <a:pathLst>
                <a:path w="2732183" h="1498294">
                  <a:moveTo>
                    <a:pt x="0" y="0"/>
                  </a:moveTo>
                  <a:cubicBezTo>
                    <a:pt x="309390" y="12853"/>
                    <a:pt x="618781" y="25706"/>
                    <a:pt x="925417" y="121185"/>
                  </a:cubicBezTo>
                  <a:cubicBezTo>
                    <a:pt x="1232053" y="216665"/>
                    <a:pt x="1538689" y="343359"/>
                    <a:pt x="1839817" y="572877"/>
                  </a:cubicBezTo>
                  <a:cubicBezTo>
                    <a:pt x="2140945" y="802395"/>
                    <a:pt x="2436564" y="1150344"/>
                    <a:pt x="2732183" y="1498294"/>
                  </a:cubicBezTo>
                </a:path>
              </a:pathLst>
            </a:custGeom>
            <a:noFill/>
            <a:ln w="507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69" name="Group 120"/>
          <p:cNvGrpSpPr/>
          <p:nvPr/>
        </p:nvGrpSpPr>
        <p:grpSpPr>
          <a:xfrm>
            <a:off x="457200" y="3200400"/>
            <a:ext cx="1913400" cy="2523600"/>
            <a:chOff x="457200" y="3200400"/>
            <a:chExt cx="1913400" cy="2523600"/>
          </a:xfrm>
        </p:grpSpPr>
        <p:grpSp>
          <p:nvGrpSpPr>
            <p:cNvPr id="470" name="Group 123"/>
            <p:cNvGrpSpPr/>
            <p:nvPr/>
          </p:nvGrpSpPr>
          <p:grpSpPr>
            <a:xfrm>
              <a:off x="725040" y="3809880"/>
              <a:ext cx="1645560" cy="1607400"/>
              <a:chOff x="725040" y="3809880"/>
              <a:chExt cx="1645560" cy="1607400"/>
            </a:xfrm>
          </p:grpSpPr>
          <p:sp>
            <p:nvSpPr>
              <p:cNvPr id="471" name="Freeform 129"/>
              <p:cNvSpPr/>
              <p:nvPr/>
            </p:nvSpPr>
            <p:spPr>
              <a:xfrm>
                <a:off x="725040" y="380988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2" name="Freeform 130"/>
              <p:cNvSpPr/>
              <p:nvPr/>
            </p:nvSpPr>
            <p:spPr>
              <a:xfrm>
                <a:off x="725040" y="44193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3" name="Group 124"/>
            <p:cNvGrpSpPr/>
            <p:nvPr/>
          </p:nvGrpSpPr>
          <p:grpSpPr>
            <a:xfrm>
              <a:off x="723960" y="4124520"/>
              <a:ext cx="1645560" cy="1599480"/>
              <a:chOff x="723960" y="4124520"/>
              <a:chExt cx="1645560" cy="1599480"/>
            </a:xfrm>
          </p:grpSpPr>
          <p:sp>
            <p:nvSpPr>
              <p:cNvPr id="474" name="Freeform 127"/>
              <p:cNvSpPr/>
              <p:nvPr/>
            </p:nvSpPr>
            <p:spPr>
              <a:xfrm>
                <a:off x="723960" y="412452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5" name="Freeform 128"/>
              <p:cNvSpPr/>
              <p:nvPr/>
            </p:nvSpPr>
            <p:spPr>
              <a:xfrm>
                <a:off x="723960" y="47260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476" name="4-Point Star 125"/>
            <p:cNvSpPr/>
            <p:nvPr/>
          </p:nvSpPr>
          <p:spPr>
            <a:xfrm>
              <a:off x="457200" y="3200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0f642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7" name="4-Point Star 126"/>
            <p:cNvSpPr/>
            <p:nvPr/>
          </p:nvSpPr>
          <p:spPr>
            <a:xfrm>
              <a:off x="457200" y="369576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66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78" name="Group 269"/>
          <p:cNvGrpSpPr/>
          <p:nvPr/>
        </p:nvGrpSpPr>
        <p:grpSpPr>
          <a:xfrm>
            <a:off x="2743200" y="4457880"/>
            <a:ext cx="1645560" cy="1644480"/>
            <a:chOff x="2743200" y="4457880"/>
            <a:chExt cx="1645560" cy="1644480"/>
          </a:xfrm>
        </p:grpSpPr>
        <p:sp>
          <p:nvSpPr>
            <p:cNvPr id="479" name="Oval 270"/>
            <p:cNvSpPr/>
            <p:nvPr/>
          </p:nvSpPr>
          <p:spPr>
            <a:xfrm>
              <a:off x="2743200" y="4479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0" name="Oval 271"/>
            <p:cNvSpPr/>
            <p:nvPr/>
          </p:nvSpPr>
          <p:spPr>
            <a:xfrm>
              <a:off x="2917800" y="4479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1" name="Oval 272"/>
            <p:cNvSpPr/>
            <p:nvPr/>
          </p:nvSpPr>
          <p:spPr>
            <a:xfrm>
              <a:off x="3095280" y="44578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2" name="Oval 273"/>
            <p:cNvSpPr/>
            <p:nvPr/>
          </p:nvSpPr>
          <p:spPr>
            <a:xfrm>
              <a:off x="3272760" y="46537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3" name="Oval 274"/>
            <p:cNvSpPr/>
            <p:nvPr/>
          </p:nvSpPr>
          <p:spPr>
            <a:xfrm>
              <a:off x="3450240" y="47426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4" name="Oval 275"/>
            <p:cNvSpPr/>
            <p:nvPr/>
          </p:nvSpPr>
          <p:spPr>
            <a:xfrm>
              <a:off x="3627720" y="48124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5" name="Oval 276"/>
            <p:cNvSpPr/>
            <p:nvPr/>
          </p:nvSpPr>
          <p:spPr>
            <a:xfrm>
              <a:off x="3982680" y="53413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6" name="Oval 277"/>
            <p:cNvSpPr/>
            <p:nvPr/>
          </p:nvSpPr>
          <p:spPr>
            <a:xfrm>
              <a:off x="3808800" y="5008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7" name="Oval 278"/>
            <p:cNvSpPr/>
            <p:nvPr/>
          </p:nvSpPr>
          <p:spPr>
            <a:xfrm>
              <a:off x="3187800" y="45687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8" name="Oval 279"/>
            <p:cNvSpPr/>
            <p:nvPr/>
          </p:nvSpPr>
          <p:spPr>
            <a:xfrm>
              <a:off x="3365280" y="46350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9" name="Oval 280"/>
            <p:cNvSpPr/>
            <p:nvPr/>
          </p:nvSpPr>
          <p:spPr>
            <a:xfrm>
              <a:off x="3539160" y="47016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0" name="Oval 281"/>
            <p:cNvSpPr/>
            <p:nvPr/>
          </p:nvSpPr>
          <p:spPr>
            <a:xfrm>
              <a:off x="3720240" y="49014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1" name="Oval 282"/>
            <p:cNvSpPr/>
            <p:nvPr/>
          </p:nvSpPr>
          <p:spPr>
            <a:xfrm>
              <a:off x="3894120" y="51674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2" name="Oval 283"/>
            <p:cNvSpPr/>
            <p:nvPr/>
          </p:nvSpPr>
          <p:spPr>
            <a:xfrm>
              <a:off x="4341240" y="57628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3" name="Oval 284"/>
            <p:cNvSpPr/>
            <p:nvPr/>
          </p:nvSpPr>
          <p:spPr>
            <a:xfrm>
              <a:off x="4160160" y="54745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4" name="Oval 285"/>
            <p:cNvSpPr/>
            <p:nvPr/>
          </p:nvSpPr>
          <p:spPr>
            <a:xfrm>
              <a:off x="2829240" y="45021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5" name="Oval 286"/>
            <p:cNvSpPr/>
            <p:nvPr/>
          </p:nvSpPr>
          <p:spPr>
            <a:xfrm>
              <a:off x="3006720" y="44985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6" name="Oval 287"/>
            <p:cNvSpPr/>
            <p:nvPr/>
          </p:nvSpPr>
          <p:spPr>
            <a:xfrm>
              <a:off x="4071600" y="54115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7" name="Oval 288"/>
            <p:cNvSpPr/>
            <p:nvPr/>
          </p:nvSpPr>
          <p:spPr>
            <a:xfrm>
              <a:off x="4252320" y="5566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8" name="Oval 289"/>
            <p:cNvSpPr/>
            <p:nvPr/>
          </p:nvSpPr>
          <p:spPr>
            <a:xfrm>
              <a:off x="2831760" y="49680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9" name="Oval 290"/>
            <p:cNvSpPr/>
            <p:nvPr/>
          </p:nvSpPr>
          <p:spPr>
            <a:xfrm>
              <a:off x="3006720" y="50529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0" name="Oval 291"/>
            <p:cNvSpPr/>
            <p:nvPr/>
          </p:nvSpPr>
          <p:spPr>
            <a:xfrm>
              <a:off x="3184200" y="5008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1" name="Oval 292"/>
            <p:cNvSpPr/>
            <p:nvPr/>
          </p:nvSpPr>
          <p:spPr>
            <a:xfrm>
              <a:off x="3361680" y="51418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2" name="Oval 293"/>
            <p:cNvSpPr/>
            <p:nvPr/>
          </p:nvSpPr>
          <p:spPr>
            <a:xfrm>
              <a:off x="3539160" y="52304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3" name="Oval 294"/>
            <p:cNvSpPr/>
            <p:nvPr/>
          </p:nvSpPr>
          <p:spPr>
            <a:xfrm>
              <a:off x="3716640" y="53006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4" name="Oval 295"/>
            <p:cNvSpPr/>
            <p:nvPr/>
          </p:nvSpPr>
          <p:spPr>
            <a:xfrm>
              <a:off x="4071600" y="5566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5" name="Oval 296"/>
            <p:cNvSpPr/>
            <p:nvPr/>
          </p:nvSpPr>
          <p:spPr>
            <a:xfrm>
              <a:off x="3897720" y="54745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6" name="Oval 297"/>
            <p:cNvSpPr/>
            <p:nvPr/>
          </p:nvSpPr>
          <p:spPr>
            <a:xfrm>
              <a:off x="3276360" y="50565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7" name="Oval 298"/>
            <p:cNvSpPr/>
            <p:nvPr/>
          </p:nvSpPr>
          <p:spPr>
            <a:xfrm>
              <a:off x="3453840" y="52304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8" name="Oval 299"/>
            <p:cNvSpPr/>
            <p:nvPr/>
          </p:nvSpPr>
          <p:spPr>
            <a:xfrm>
              <a:off x="3627720" y="52120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9" name="Oval 300"/>
            <p:cNvSpPr/>
            <p:nvPr/>
          </p:nvSpPr>
          <p:spPr>
            <a:xfrm>
              <a:off x="3808800" y="53892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0" name="Oval 301"/>
            <p:cNvSpPr/>
            <p:nvPr/>
          </p:nvSpPr>
          <p:spPr>
            <a:xfrm>
              <a:off x="3982680" y="5496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1" name="Oval 302"/>
            <p:cNvSpPr/>
            <p:nvPr/>
          </p:nvSpPr>
          <p:spPr>
            <a:xfrm>
              <a:off x="4249080" y="58550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2" name="Oval 303"/>
            <p:cNvSpPr/>
            <p:nvPr/>
          </p:nvSpPr>
          <p:spPr>
            <a:xfrm>
              <a:off x="2917800" y="50310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3" name="Oval 304"/>
            <p:cNvSpPr/>
            <p:nvPr/>
          </p:nvSpPr>
          <p:spPr>
            <a:xfrm>
              <a:off x="3095280" y="49863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4" name="Oval 305"/>
            <p:cNvSpPr/>
            <p:nvPr/>
          </p:nvSpPr>
          <p:spPr>
            <a:xfrm>
              <a:off x="4160160" y="56775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5" name="Oval 306"/>
            <p:cNvSpPr/>
            <p:nvPr/>
          </p:nvSpPr>
          <p:spPr>
            <a:xfrm>
              <a:off x="4341240" y="6054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6" name="Oval 307"/>
            <p:cNvSpPr/>
            <p:nvPr/>
          </p:nvSpPr>
          <p:spPr>
            <a:xfrm>
              <a:off x="2743920" y="50346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17" name="TextBox 147"/>
          <p:cNvSpPr/>
          <p:nvPr/>
        </p:nvSpPr>
        <p:spPr>
          <a:xfrm>
            <a:off x="3588480" y="4191120"/>
            <a:ext cx="12600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f6428"/>
                </a:solidFill>
                <a:latin typeface="Arial"/>
              </a:rPr>
              <a:t>target shot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f6428"/>
                </a:solidFill>
                <a:latin typeface="Arial"/>
              </a:rPr>
              <a:t>aligned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TextBox 148"/>
          <p:cNvSpPr/>
          <p:nvPr/>
        </p:nvSpPr>
        <p:spPr>
          <a:xfrm>
            <a:off x="5686200" y="4648320"/>
            <a:ext cx="1409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b27d"/>
                </a:solidFill>
                <a:latin typeface="Arial"/>
              </a:rPr>
              <a:t>noise model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151515"/>
                </a:solidFill>
                <a:latin typeface="Arial"/>
              </a:rPr>
              <a:t>De-Blending</a:t>
            </a:r>
            <a:endParaRPr b="0" lang="en-US" sz="28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GB" sz="2000" spc="-1" strike="noStrike">
                <a:solidFill>
                  <a:srgbClr val="151515"/>
                </a:solidFill>
                <a:latin typeface="Arial"/>
              </a:rPr>
              <a:t> </a:t>
            </a:r>
            <a:endParaRPr b="0" lang="en-US" sz="2000" spc="-1" strike="noStrike">
              <a:solidFill>
                <a:srgbClr val="151515"/>
              </a:solidFill>
              <a:latin typeface="Arial"/>
            </a:endParaRPr>
          </a:p>
        </p:txBody>
      </p:sp>
      <p:sp>
        <p:nvSpPr>
          <p:cNvPr id="521" name="TextBox 73"/>
          <p:cNvSpPr/>
          <p:nvPr/>
        </p:nvSpPr>
        <p:spPr>
          <a:xfrm>
            <a:off x="808560" y="1523880"/>
            <a:ext cx="13471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blended” =</a:t>
            </a:r>
            <a:br>
              <a:rPr sz="1800"/>
            </a:b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continuous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shot record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TextBox 121"/>
          <p:cNvSpPr/>
          <p:nvPr/>
        </p:nvSpPr>
        <p:spPr>
          <a:xfrm>
            <a:off x="3857400" y="1525320"/>
            <a:ext cx="15116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51515"/>
                </a:solidFill>
                <a:latin typeface="Arial"/>
              </a:rPr>
              <a:t>other domain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23" name="Group 71"/>
          <p:cNvGrpSpPr/>
          <p:nvPr/>
        </p:nvGrpSpPr>
        <p:grpSpPr>
          <a:xfrm>
            <a:off x="2754360" y="2584080"/>
            <a:ext cx="1645560" cy="1644840"/>
            <a:chOff x="2754360" y="2584080"/>
            <a:chExt cx="1645560" cy="1644840"/>
          </a:xfrm>
        </p:grpSpPr>
        <p:sp>
          <p:nvSpPr>
            <p:cNvPr id="524" name="Oval 21"/>
            <p:cNvSpPr/>
            <p:nvPr/>
          </p:nvSpPr>
          <p:spPr>
            <a:xfrm>
              <a:off x="2754360" y="26064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5" name="Oval 26"/>
            <p:cNvSpPr/>
            <p:nvPr/>
          </p:nvSpPr>
          <p:spPr>
            <a:xfrm>
              <a:off x="2929320" y="26064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6" name="Oval 27"/>
            <p:cNvSpPr/>
            <p:nvPr/>
          </p:nvSpPr>
          <p:spPr>
            <a:xfrm>
              <a:off x="3106800" y="25840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7" name="Oval 28"/>
            <p:cNvSpPr/>
            <p:nvPr/>
          </p:nvSpPr>
          <p:spPr>
            <a:xfrm>
              <a:off x="3284280" y="27802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8" name="Oval 29"/>
            <p:cNvSpPr/>
            <p:nvPr/>
          </p:nvSpPr>
          <p:spPr>
            <a:xfrm>
              <a:off x="3461400" y="28688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9" name="Oval 30"/>
            <p:cNvSpPr/>
            <p:nvPr/>
          </p:nvSpPr>
          <p:spPr>
            <a:xfrm>
              <a:off x="3638880" y="29390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0" name="Oval 31"/>
            <p:cNvSpPr/>
            <p:nvPr/>
          </p:nvSpPr>
          <p:spPr>
            <a:xfrm>
              <a:off x="3993840" y="34678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1" name="Oval 32"/>
            <p:cNvSpPr/>
            <p:nvPr/>
          </p:nvSpPr>
          <p:spPr>
            <a:xfrm>
              <a:off x="3819960" y="31352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2" name="Oval 33"/>
            <p:cNvSpPr/>
            <p:nvPr/>
          </p:nvSpPr>
          <p:spPr>
            <a:xfrm>
              <a:off x="3198960" y="26949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3" name="Oval 34"/>
            <p:cNvSpPr/>
            <p:nvPr/>
          </p:nvSpPr>
          <p:spPr>
            <a:xfrm>
              <a:off x="3376440" y="27615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4" name="Oval 35"/>
            <p:cNvSpPr/>
            <p:nvPr/>
          </p:nvSpPr>
          <p:spPr>
            <a:xfrm>
              <a:off x="3550320" y="28281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5" name="Oval 36"/>
            <p:cNvSpPr/>
            <p:nvPr/>
          </p:nvSpPr>
          <p:spPr>
            <a:xfrm>
              <a:off x="3731400" y="30279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6" name="Oval 37"/>
            <p:cNvSpPr/>
            <p:nvPr/>
          </p:nvSpPr>
          <p:spPr>
            <a:xfrm>
              <a:off x="3905280" y="32940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7" name="Oval 38"/>
            <p:cNvSpPr/>
            <p:nvPr/>
          </p:nvSpPr>
          <p:spPr>
            <a:xfrm>
              <a:off x="4352400" y="38894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8" name="Oval 39"/>
            <p:cNvSpPr/>
            <p:nvPr/>
          </p:nvSpPr>
          <p:spPr>
            <a:xfrm>
              <a:off x="4171320" y="36010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9" name="Oval 40"/>
            <p:cNvSpPr/>
            <p:nvPr/>
          </p:nvSpPr>
          <p:spPr>
            <a:xfrm>
              <a:off x="2840400" y="26283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0" name="Oval 41"/>
            <p:cNvSpPr/>
            <p:nvPr/>
          </p:nvSpPr>
          <p:spPr>
            <a:xfrm>
              <a:off x="3017880" y="262512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1" name="Oval 42"/>
            <p:cNvSpPr/>
            <p:nvPr/>
          </p:nvSpPr>
          <p:spPr>
            <a:xfrm>
              <a:off x="4082760" y="35380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2" name="Oval 43"/>
            <p:cNvSpPr/>
            <p:nvPr/>
          </p:nvSpPr>
          <p:spPr>
            <a:xfrm>
              <a:off x="4263840" y="36932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3" name="Oval 44"/>
            <p:cNvSpPr/>
            <p:nvPr/>
          </p:nvSpPr>
          <p:spPr>
            <a:xfrm>
              <a:off x="2843280" y="30942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4" name="Oval 45"/>
            <p:cNvSpPr/>
            <p:nvPr/>
          </p:nvSpPr>
          <p:spPr>
            <a:xfrm>
              <a:off x="3017880" y="317952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5" name="Oval 46"/>
            <p:cNvSpPr/>
            <p:nvPr/>
          </p:nvSpPr>
          <p:spPr>
            <a:xfrm>
              <a:off x="3195360" y="31352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6" name="Oval 47"/>
            <p:cNvSpPr/>
            <p:nvPr/>
          </p:nvSpPr>
          <p:spPr>
            <a:xfrm>
              <a:off x="3372840" y="32684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7" name="Oval 48"/>
            <p:cNvSpPr/>
            <p:nvPr/>
          </p:nvSpPr>
          <p:spPr>
            <a:xfrm>
              <a:off x="3550320" y="33570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8" name="Oval 49"/>
            <p:cNvSpPr/>
            <p:nvPr/>
          </p:nvSpPr>
          <p:spPr>
            <a:xfrm>
              <a:off x="3727800" y="34272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9" name="Oval 50"/>
            <p:cNvSpPr/>
            <p:nvPr/>
          </p:nvSpPr>
          <p:spPr>
            <a:xfrm>
              <a:off x="4082760" y="36932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0" name="Oval 51"/>
            <p:cNvSpPr/>
            <p:nvPr/>
          </p:nvSpPr>
          <p:spPr>
            <a:xfrm>
              <a:off x="3908880" y="36010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1" name="Oval 52"/>
            <p:cNvSpPr/>
            <p:nvPr/>
          </p:nvSpPr>
          <p:spPr>
            <a:xfrm>
              <a:off x="3287520" y="318312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2" name="Oval 53"/>
            <p:cNvSpPr/>
            <p:nvPr/>
          </p:nvSpPr>
          <p:spPr>
            <a:xfrm>
              <a:off x="3465000" y="33570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3" name="Oval 54"/>
            <p:cNvSpPr/>
            <p:nvPr/>
          </p:nvSpPr>
          <p:spPr>
            <a:xfrm>
              <a:off x="3638880" y="333828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4" name="Oval 55"/>
            <p:cNvSpPr/>
            <p:nvPr/>
          </p:nvSpPr>
          <p:spPr>
            <a:xfrm>
              <a:off x="3819960" y="351576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5" name="Oval 56"/>
            <p:cNvSpPr/>
            <p:nvPr/>
          </p:nvSpPr>
          <p:spPr>
            <a:xfrm>
              <a:off x="3993840" y="362304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6" name="Oval 58"/>
            <p:cNvSpPr/>
            <p:nvPr/>
          </p:nvSpPr>
          <p:spPr>
            <a:xfrm>
              <a:off x="4260240" y="39816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7" name="Oval 59"/>
            <p:cNvSpPr/>
            <p:nvPr/>
          </p:nvSpPr>
          <p:spPr>
            <a:xfrm>
              <a:off x="2929320" y="31572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8" name="Oval 60"/>
            <p:cNvSpPr/>
            <p:nvPr/>
          </p:nvSpPr>
          <p:spPr>
            <a:xfrm>
              <a:off x="3106800" y="311292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9" name="Oval 61"/>
            <p:cNvSpPr/>
            <p:nvPr/>
          </p:nvSpPr>
          <p:spPr>
            <a:xfrm>
              <a:off x="4171320" y="380412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0" name="Oval 62"/>
            <p:cNvSpPr/>
            <p:nvPr/>
          </p:nvSpPr>
          <p:spPr>
            <a:xfrm>
              <a:off x="4352400" y="41814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1" name="Oval 63"/>
            <p:cNvSpPr/>
            <p:nvPr/>
          </p:nvSpPr>
          <p:spPr>
            <a:xfrm>
              <a:off x="2755440" y="3160800"/>
              <a:ext cx="47520" cy="47520"/>
            </a:xfrm>
            <a:prstGeom prst="ellipse">
              <a:avLst/>
            </a:prstGeom>
            <a:solidFill>
              <a:srgbClr val="ffb27d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62" name="Group 152"/>
          <p:cNvGrpSpPr/>
          <p:nvPr/>
        </p:nvGrpSpPr>
        <p:grpSpPr>
          <a:xfrm>
            <a:off x="2743200" y="2247840"/>
            <a:ext cx="1645560" cy="1607040"/>
            <a:chOff x="2743200" y="2247840"/>
            <a:chExt cx="1645560" cy="1607040"/>
          </a:xfrm>
        </p:grpSpPr>
        <p:sp>
          <p:nvSpPr>
            <p:cNvPr id="563" name="Freeform 153"/>
            <p:cNvSpPr/>
            <p:nvPr/>
          </p:nvSpPr>
          <p:spPr>
            <a:xfrm>
              <a:off x="2743200" y="2247840"/>
              <a:ext cx="1645560" cy="1526400"/>
            </a:xfrm>
            <a:custGeom>
              <a:avLst/>
              <a:gdLst>
                <a:gd name="textAreaLeft" fmla="*/ 0 w 1645560"/>
                <a:gd name="textAreaRight" fmla="*/ 1645920 w 1645560"/>
                <a:gd name="textAreaTop" fmla="*/ 0 h 1526400"/>
                <a:gd name="textAreaBottom" fmla="*/ 1526760 h 1526400"/>
              </a:gdLst>
              <a:ahLst/>
              <a:rect l="textAreaLeft" t="textAreaTop" r="textAreaRight" b="textAreaBottom"/>
              <a:pathLst>
                <a:path w="2743200" h="2291508">
                  <a:moveTo>
                    <a:pt x="0" y="0"/>
                  </a:moveTo>
                  <a:cubicBezTo>
                    <a:pt x="310308" y="39477"/>
                    <a:pt x="620617" y="78954"/>
                    <a:pt x="925417" y="231354"/>
                  </a:cubicBezTo>
                  <a:cubicBezTo>
                    <a:pt x="1230217" y="383754"/>
                    <a:pt x="1525836" y="571041"/>
                    <a:pt x="1828800" y="914400"/>
                  </a:cubicBezTo>
                  <a:cubicBezTo>
                    <a:pt x="2131764" y="1257759"/>
                    <a:pt x="2437482" y="1774633"/>
                    <a:pt x="2743200" y="2291508"/>
                  </a:cubicBezTo>
                </a:path>
              </a:pathLst>
            </a:custGeom>
            <a:noFill/>
            <a:ln w="50760">
              <a:solidFill>
                <a:srgbClr val="0f642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4" name="Freeform 154"/>
            <p:cNvSpPr/>
            <p:nvPr/>
          </p:nvSpPr>
          <p:spPr>
            <a:xfrm>
              <a:off x="2743200" y="2856960"/>
              <a:ext cx="1639080" cy="997920"/>
            </a:xfrm>
            <a:custGeom>
              <a:avLst/>
              <a:gdLst>
                <a:gd name="textAreaLeft" fmla="*/ 0 w 1639080"/>
                <a:gd name="textAreaRight" fmla="*/ 1639440 w 1639080"/>
                <a:gd name="textAreaTop" fmla="*/ 0 h 997920"/>
                <a:gd name="textAreaBottom" fmla="*/ 998280 h 997920"/>
              </a:gdLst>
              <a:ahLst/>
              <a:rect l="textAreaLeft" t="textAreaTop" r="textAreaRight" b="textAreaBottom"/>
              <a:pathLst>
                <a:path w="2732183" h="1498294">
                  <a:moveTo>
                    <a:pt x="0" y="0"/>
                  </a:moveTo>
                  <a:cubicBezTo>
                    <a:pt x="309390" y="12853"/>
                    <a:pt x="618781" y="25706"/>
                    <a:pt x="925417" y="121185"/>
                  </a:cubicBezTo>
                  <a:cubicBezTo>
                    <a:pt x="1232053" y="216665"/>
                    <a:pt x="1538689" y="343359"/>
                    <a:pt x="1839817" y="572877"/>
                  </a:cubicBezTo>
                  <a:cubicBezTo>
                    <a:pt x="2140945" y="802395"/>
                    <a:pt x="2436564" y="1150344"/>
                    <a:pt x="2732183" y="1498294"/>
                  </a:cubicBezTo>
                </a:path>
              </a:pathLst>
            </a:custGeom>
            <a:noFill/>
            <a:ln w="50760">
              <a:solidFill>
                <a:srgbClr val="0f642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65" name="Group 120"/>
          <p:cNvGrpSpPr/>
          <p:nvPr/>
        </p:nvGrpSpPr>
        <p:grpSpPr>
          <a:xfrm>
            <a:off x="457200" y="3200400"/>
            <a:ext cx="1913400" cy="2523600"/>
            <a:chOff x="457200" y="3200400"/>
            <a:chExt cx="1913400" cy="2523600"/>
          </a:xfrm>
        </p:grpSpPr>
        <p:grpSp>
          <p:nvGrpSpPr>
            <p:cNvPr id="566" name="Group 123"/>
            <p:cNvGrpSpPr/>
            <p:nvPr/>
          </p:nvGrpSpPr>
          <p:grpSpPr>
            <a:xfrm>
              <a:off x="725040" y="3809880"/>
              <a:ext cx="1645560" cy="1607400"/>
              <a:chOff x="725040" y="3809880"/>
              <a:chExt cx="1645560" cy="1607400"/>
            </a:xfrm>
          </p:grpSpPr>
          <p:sp>
            <p:nvSpPr>
              <p:cNvPr id="567" name="Freeform 129"/>
              <p:cNvSpPr/>
              <p:nvPr/>
            </p:nvSpPr>
            <p:spPr>
              <a:xfrm>
                <a:off x="725040" y="380988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8" name="Freeform 130"/>
              <p:cNvSpPr/>
              <p:nvPr/>
            </p:nvSpPr>
            <p:spPr>
              <a:xfrm>
                <a:off x="725040" y="441936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0f642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69" name="Group 124"/>
            <p:cNvGrpSpPr/>
            <p:nvPr/>
          </p:nvGrpSpPr>
          <p:grpSpPr>
            <a:xfrm>
              <a:off x="723960" y="4124520"/>
              <a:ext cx="1645560" cy="1599480"/>
              <a:chOff x="723960" y="4124520"/>
              <a:chExt cx="1645560" cy="1599480"/>
            </a:xfrm>
          </p:grpSpPr>
          <p:sp>
            <p:nvSpPr>
              <p:cNvPr id="570" name="Freeform 127"/>
              <p:cNvSpPr/>
              <p:nvPr/>
            </p:nvSpPr>
            <p:spPr>
              <a:xfrm>
                <a:off x="723960" y="4124520"/>
                <a:ext cx="1645560" cy="1526400"/>
              </a:xfrm>
              <a:custGeom>
                <a:avLst/>
                <a:gdLst>
                  <a:gd name="textAreaLeft" fmla="*/ 0 w 1645560"/>
                  <a:gd name="textAreaRight" fmla="*/ 1645920 w 1645560"/>
                  <a:gd name="textAreaTop" fmla="*/ 0 h 1526400"/>
                  <a:gd name="textAreaBottom" fmla="*/ 1526760 h 1526400"/>
                </a:gdLst>
                <a:ahLst/>
                <a:rect l="textAreaLeft" t="textAreaTop" r="textAreaRight" b="textAreaBottom"/>
                <a:pathLst>
                  <a:path w="2743200" h="2291508">
                    <a:moveTo>
                      <a:pt x="0" y="0"/>
                    </a:moveTo>
                    <a:cubicBezTo>
                      <a:pt x="310308" y="39477"/>
                      <a:pt x="620617" y="78954"/>
                      <a:pt x="925417" y="231354"/>
                    </a:cubicBezTo>
                    <a:cubicBezTo>
                      <a:pt x="1230217" y="383754"/>
                      <a:pt x="1525836" y="571041"/>
                      <a:pt x="1828800" y="914400"/>
                    </a:cubicBezTo>
                    <a:cubicBezTo>
                      <a:pt x="2131764" y="1257759"/>
                      <a:pt x="2437482" y="1774633"/>
                      <a:pt x="2743200" y="2291508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1" name="Freeform 128"/>
              <p:cNvSpPr/>
              <p:nvPr/>
            </p:nvSpPr>
            <p:spPr>
              <a:xfrm>
                <a:off x="723960" y="4726080"/>
                <a:ext cx="1639080" cy="997920"/>
              </a:xfrm>
              <a:custGeom>
                <a:avLst/>
                <a:gdLst>
                  <a:gd name="textAreaLeft" fmla="*/ 0 w 1639080"/>
                  <a:gd name="textAreaRight" fmla="*/ 1639440 w 1639080"/>
                  <a:gd name="textAreaTop" fmla="*/ 0 h 997920"/>
                  <a:gd name="textAreaBottom" fmla="*/ 998280 h 997920"/>
                </a:gdLst>
                <a:ahLst/>
                <a:rect l="textAreaLeft" t="textAreaTop" r="textAreaRight" b="textAreaBottom"/>
                <a:pathLst>
                  <a:path w="2732183" h="1498294">
                    <a:moveTo>
                      <a:pt x="0" y="0"/>
                    </a:moveTo>
                    <a:cubicBezTo>
                      <a:pt x="309390" y="12853"/>
                      <a:pt x="618781" y="25706"/>
                      <a:pt x="925417" y="121185"/>
                    </a:cubicBezTo>
                    <a:cubicBezTo>
                      <a:pt x="1232053" y="216665"/>
                      <a:pt x="1538689" y="343359"/>
                      <a:pt x="1839817" y="572877"/>
                    </a:cubicBezTo>
                    <a:cubicBezTo>
                      <a:pt x="2140945" y="802395"/>
                      <a:pt x="2436564" y="1150344"/>
                      <a:pt x="2732183" y="1498294"/>
                    </a:cubicBezTo>
                  </a:path>
                </a:pathLst>
              </a:custGeom>
              <a:noFill/>
              <a:ln w="50760">
                <a:solidFill>
                  <a:srgbClr val="ff66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endParaRPr b="0" lang="en-GB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572" name="4-Point Star 125"/>
            <p:cNvSpPr/>
            <p:nvPr/>
          </p:nvSpPr>
          <p:spPr>
            <a:xfrm>
              <a:off x="457200" y="320040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0f642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3" name="4-Point Star 126"/>
            <p:cNvSpPr/>
            <p:nvPr/>
          </p:nvSpPr>
          <p:spPr>
            <a:xfrm>
              <a:off x="457200" y="3695760"/>
              <a:ext cx="456840" cy="456840"/>
            </a:xfrm>
            <a:prstGeom prst="star4">
              <a:avLst>
                <a:gd name="adj" fmla="val 12500"/>
              </a:avLst>
            </a:prstGeom>
            <a:solidFill>
              <a:srgbClr val="ff66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74" name="Group 269"/>
          <p:cNvGrpSpPr/>
          <p:nvPr/>
        </p:nvGrpSpPr>
        <p:grpSpPr>
          <a:xfrm>
            <a:off x="2743200" y="4457880"/>
            <a:ext cx="1645560" cy="1644480"/>
            <a:chOff x="2743200" y="4457880"/>
            <a:chExt cx="1645560" cy="1644480"/>
          </a:xfrm>
        </p:grpSpPr>
        <p:sp>
          <p:nvSpPr>
            <p:cNvPr id="575" name="Oval 270"/>
            <p:cNvSpPr/>
            <p:nvPr/>
          </p:nvSpPr>
          <p:spPr>
            <a:xfrm>
              <a:off x="2743200" y="4479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6" name="Oval 271"/>
            <p:cNvSpPr/>
            <p:nvPr/>
          </p:nvSpPr>
          <p:spPr>
            <a:xfrm>
              <a:off x="2917800" y="4479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7" name="Oval 272"/>
            <p:cNvSpPr/>
            <p:nvPr/>
          </p:nvSpPr>
          <p:spPr>
            <a:xfrm>
              <a:off x="3095280" y="44578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8" name="Oval 273"/>
            <p:cNvSpPr/>
            <p:nvPr/>
          </p:nvSpPr>
          <p:spPr>
            <a:xfrm>
              <a:off x="3272760" y="46537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9" name="Oval 274"/>
            <p:cNvSpPr/>
            <p:nvPr/>
          </p:nvSpPr>
          <p:spPr>
            <a:xfrm>
              <a:off x="3450240" y="47426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0" name="Oval 275"/>
            <p:cNvSpPr/>
            <p:nvPr/>
          </p:nvSpPr>
          <p:spPr>
            <a:xfrm>
              <a:off x="3627720" y="48124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1" name="Oval 276"/>
            <p:cNvSpPr/>
            <p:nvPr/>
          </p:nvSpPr>
          <p:spPr>
            <a:xfrm>
              <a:off x="3982680" y="53413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2" name="Oval 277"/>
            <p:cNvSpPr/>
            <p:nvPr/>
          </p:nvSpPr>
          <p:spPr>
            <a:xfrm>
              <a:off x="3808800" y="5008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3" name="Oval 278"/>
            <p:cNvSpPr/>
            <p:nvPr/>
          </p:nvSpPr>
          <p:spPr>
            <a:xfrm>
              <a:off x="3187800" y="45687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4" name="Oval 279"/>
            <p:cNvSpPr/>
            <p:nvPr/>
          </p:nvSpPr>
          <p:spPr>
            <a:xfrm>
              <a:off x="3365280" y="46350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5" name="Oval 280"/>
            <p:cNvSpPr/>
            <p:nvPr/>
          </p:nvSpPr>
          <p:spPr>
            <a:xfrm>
              <a:off x="3539160" y="47016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6" name="Oval 281"/>
            <p:cNvSpPr/>
            <p:nvPr/>
          </p:nvSpPr>
          <p:spPr>
            <a:xfrm>
              <a:off x="3720240" y="49014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7" name="Oval 282"/>
            <p:cNvSpPr/>
            <p:nvPr/>
          </p:nvSpPr>
          <p:spPr>
            <a:xfrm>
              <a:off x="3894120" y="51674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8" name="Oval 283"/>
            <p:cNvSpPr/>
            <p:nvPr/>
          </p:nvSpPr>
          <p:spPr>
            <a:xfrm>
              <a:off x="4341240" y="57628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9" name="Oval 284"/>
            <p:cNvSpPr/>
            <p:nvPr/>
          </p:nvSpPr>
          <p:spPr>
            <a:xfrm>
              <a:off x="4160160" y="54745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0" name="Oval 285"/>
            <p:cNvSpPr/>
            <p:nvPr/>
          </p:nvSpPr>
          <p:spPr>
            <a:xfrm>
              <a:off x="2829240" y="45021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1" name="Oval 286"/>
            <p:cNvSpPr/>
            <p:nvPr/>
          </p:nvSpPr>
          <p:spPr>
            <a:xfrm>
              <a:off x="3006720" y="44985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2" name="Oval 287"/>
            <p:cNvSpPr/>
            <p:nvPr/>
          </p:nvSpPr>
          <p:spPr>
            <a:xfrm>
              <a:off x="4071600" y="54115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3" name="Oval 288"/>
            <p:cNvSpPr/>
            <p:nvPr/>
          </p:nvSpPr>
          <p:spPr>
            <a:xfrm>
              <a:off x="4252320" y="5566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4" name="Oval 289"/>
            <p:cNvSpPr/>
            <p:nvPr/>
          </p:nvSpPr>
          <p:spPr>
            <a:xfrm>
              <a:off x="2831760" y="49680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5" name="Oval 290"/>
            <p:cNvSpPr/>
            <p:nvPr/>
          </p:nvSpPr>
          <p:spPr>
            <a:xfrm>
              <a:off x="3006720" y="50529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6" name="Oval 291"/>
            <p:cNvSpPr/>
            <p:nvPr/>
          </p:nvSpPr>
          <p:spPr>
            <a:xfrm>
              <a:off x="3184200" y="5008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7" name="Oval 292"/>
            <p:cNvSpPr/>
            <p:nvPr/>
          </p:nvSpPr>
          <p:spPr>
            <a:xfrm>
              <a:off x="3361680" y="51418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8" name="Oval 293"/>
            <p:cNvSpPr/>
            <p:nvPr/>
          </p:nvSpPr>
          <p:spPr>
            <a:xfrm>
              <a:off x="3539160" y="52304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9" name="Oval 294"/>
            <p:cNvSpPr/>
            <p:nvPr/>
          </p:nvSpPr>
          <p:spPr>
            <a:xfrm>
              <a:off x="3716640" y="53006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0" name="Oval 295"/>
            <p:cNvSpPr/>
            <p:nvPr/>
          </p:nvSpPr>
          <p:spPr>
            <a:xfrm>
              <a:off x="4071600" y="55666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1" name="Oval 296"/>
            <p:cNvSpPr/>
            <p:nvPr/>
          </p:nvSpPr>
          <p:spPr>
            <a:xfrm>
              <a:off x="3897720" y="547452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2" name="Oval 297"/>
            <p:cNvSpPr/>
            <p:nvPr/>
          </p:nvSpPr>
          <p:spPr>
            <a:xfrm>
              <a:off x="3276360" y="50565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3" name="Oval 298"/>
            <p:cNvSpPr/>
            <p:nvPr/>
          </p:nvSpPr>
          <p:spPr>
            <a:xfrm>
              <a:off x="3453840" y="52304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4" name="Oval 299"/>
            <p:cNvSpPr/>
            <p:nvPr/>
          </p:nvSpPr>
          <p:spPr>
            <a:xfrm>
              <a:off x="3627720" y="521208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5" name="Oval 300"/>
            <p:cNvSpPr/>
            <p:nvPr/>
          </p:nvSpPr>
          <p:spPr>
            <a:xfrm>
              <a:off x="3808800" y="53892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6" name="Oval 301"/>
            <p:cNvSpPr/>
            <p:nvPr/>
          </p:nvSpPr>
          <p:spPr>
            <a:xfrm>
              <a:off x="3982680" y="5496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7" name="Oval 302"/>
            <p:cNvSpPr/>
            <p:nvPr/>
          </p:nvSpPr>
          <p:spPr>
            <a:xfrm>
              <a:off x="4249080" y="58550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8" name="Oval 303"/>
            <p:cNvSpPr/>
            <p:nvPr/>
          </p:nvSpPr>
          <p:spPr>
            <a:xfrm>
              <a:off x="2917800" y="50310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9" name="Oval 304"/>
            <p:cNvSpPr/>
            <p:nvPr/>
          </p:nvSpPr>
          <p:spPr>
            <a:xfrm>
              <a:off x="3095280" y="49863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0" name="Oval 305"/>
            <p:cNvSpPr/>
            <p:nvPr/>
          </p:nvSpPr>
          <p:spPr>
            <a:xfrm>
              <a:off x="4160160" y="567756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1" name="Oval 306"/>
            <p:cNvSpPr/>
            <p:nvPr/>
          </p:nvSpPr>
          <p:spPr>
            <a:xfrm>
              <a:off x="4341240" y="605484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2" name="Oval 307"/>
            <p:cNvSpPr/>
            <p:nvPr/>
          </p:nvSpPr>
          <p:spPr>
            <a:xfrm>
              <a:off x="2743920" y="5034600"/>
              <a:ext cx="47520" cy="47520"/>
            </a:xfrm>
            <a:prstGeom prst="ellipse">
              <a:avLst/>
            </a:prstGeom>
            <a:solidFill>
              <a:srgbClr val="ffc000"/>
            </a:solidFill>
            <a:ln w="25560">
              <a:solidFill>
                <a:srgbClr val="ffb27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1160" bIns="-11160" anchor="ctr">
              <a:noAutofit/>
            </a:bodyPr>
            <a:p>
              <a:endParaRPr b="0" lang="en-GB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13" name="TextBox 3"/>
          <p:cNvSpPr/>
          <p:nvPr/>
        </p:nvSpPr>
        <p:spPr>
          <a:xfrm>
            <a:off x="4162320" y="2705040"/>
            <a:ext cx="14094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b27d"/>
                </a:solidFill>
                <a:latin typeface="Arial"/>
              </a:rPr>
              <a:t>noise model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b27d"/>
                </a:solidFill>
                <a:latin typeface="Arial"/>
              </a:rPr>
              <a:t>subtracted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TextBox 148"/>
          <p:cNvSpPr/>
          <p:nvPr/>
        </p:nvSpPr>
        <p:spPr>
          <a:xfrm>
            <a:off x="4162320" y="4840200"/>
            <a:ext cx="1409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b27d"/>
                </a:solidFill>
                <a:latin typeface="Arial"/>
              </a:rPr>
              <a:t>noise model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25802</TotalTime>
  <Application>LibreOffice/7.4.6.2$Windows_X86_64 LibreOffice_project/5b1f5509c2decdade7fda905e3e1429a67acd63d</Application>
  <AppVersion>15.0000</AppVersion>
  <Company>PLCS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2014-09-01T12:03:03Z</dcterms:created>
  <dc:creator>Bjorn E. Rommel</dc:creator>
  <dc:description/>
  <cp:keywords>Polarcus Multiple Sources</cp:keywords>
  <dc:language>en-GB</dc:language>
  <cp:lastModifiedBy/>
  <cp:lastPrinted>2015-08-28T11:58:15Z</cp:lastPrinted>
  <dcterms:modified xsi:type="dcterms:W3CDTF">2022-04-24T21:36:06Z</dcterms:modified>
  <cp:revision>387</cp:revision>
  <dc:subject/>
  <dc:title>Multiple Sources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0x010100812AC432E8AF0D40AAC58EDE5B2909B4</vt:lpwstr>
  </property>
  <property fmtid="{D5CDD505-2E9C-101B-9397-08002B2CF9AE}" pid="3" name="HiddenSlides">
    <vt:r8>19</vt:r8>
  </property>
  <property fmtid="{D5CDD505-2E9C-101B-9397-08002B2CF9AE}" pid="4" name="Notes">
    <vt:r8>59</vt:r8>
  </property>
  <property fmtid="{D5CDD505-2E9C-101B-9397-08002B2CF9AE}" pid="5" name="PresentationFormat">
    <vt:lpwstr>On-screen Show (4:3)</vt:lpwstr>
  </property>
  <property fmtid="{D5CDD505-2E9C-101B-9397-08002B2CF9AE}" pid="6" name="Slides">
    <vt:r8>68</vt:r8>
  </property>
</Properties>
</file>